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0" r:id="rId2"/>
    <p:sldMasterId id="2147483735" r:id="rId3"/>
    <p:sldMasterId id="2147483676" r:id="rId4"/>
    <p:sldMasterId id="2147483680" r:id="rId5"/>
    <p:sldMasterId id="2147483693" r:id="rId6"/>
    <p:sldMasterId id="2147483706" r:id="rId7"/>
    <p:sldMasterId id="2147483714" r:id="rId8"/>
    <p:sldMasterId id="2147483726" r:id="rId9"/>
  </p:sldMasterIdLst>
  <p:notesMasterIdLst>
    <p:notesMasterId r:id="rId37"/>
  </p:notesMasterIdLst>
  <p:handoutMasterIdLst>
    <p:handoutMasterId r:id="rId38"/>
  </p:handoutMasterIdLst>
  <p:sldIdLst>
    <p:sldId id="293" r:id="rId10"/>
    <p:sldId id="257" r:id="rId11"/>
    <p:sldId id="263" r:id="rId12"/>
    <p:sldId id="260" r:id="rId13"/>
    <p:sldId id="262" r:id="rId14"/>
    <p:sldId id="306" r:id="rId15"/>
    <p:sldId id="265" r:id="rId16"/>
    <p:sldId id="283" r:id="rId17"/>
    <p:sldId id="302" r:id="rId18"/>
    <p:sldId id="294" r:id="rId19"/>
    <p:sldId id="295" r:id="rId20"/>
    <p:sldId id="296" r:id="rId21"/>
    <p:sldId id="297" r:id="rId22"/>
    <p:sldId id="298" r:id="rId23"/>
    <p:sldId id="305" r:id="rId24"/>
    <p:sldId id="304" r:id="rId25"/>
    <p:sldId id="301" r:id="rId26"/>
    <p:sldId id="270" r:id="rId27"/>
    <p:sldId id="271" r:id="rId28"/>
    <p:sldId id="286" r:id="rId29"/>
    <p:sldId id="272" r:id="rId30"/>
    <p:sldId id="303" r:id="rId31"/>
    <p:sldId id="276" r:id="rId32"/>
    <p:sldId id="275" r:id="rId33"/>
    <p:sldId id="288" r:id="rId34"/>
    <p:sldId id="289" r:id="rId35"/>
    <p:sldId id="292" r:id="rId36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omi Kennedy" initials="NK" lastIdx="3" clrIdx="0">
    <p:extLst>
      <p:ext uri="{19B8F6BF-5375-455C-9EA6-DF929625EA0E}">
        <p15:presenceInfo xmlns:p15="http://schemas.microsoft.com/office/powerpoint/2012/main" userId="S-1-5-21-600606445-897779884-259006233-70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A00"/>
    <a:srgbClr val="9B00C3"/>
    <a:srgbClr val="FFB819"/>
    <a:srgbClr val="FF0041"/>
    <a:srgbClr val="A5948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6" autoAdjust="0"/>
    <p:restoredTop sz="97659" autoAdjust="0"/>
  </p:normalViewPr>
  <p:slideViewPr>
    <p:cSldViewPr snapToGrid="0" snapToObjects="1">
      <p:cViewPr varScale="1">
        <p:scale>
          <a:sx n="150" d="100"/>
          <a:sy n="150" d="100"/>
        </p:scale>
        <p:origin x="1122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6" d="100"/>
          <a:sy n="116" d="100"/>
        </p:scale>
        <p:origin x="3800" y="1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commentAuthors" Target="commentAuthor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F8B0A-116C-48DE-98CD-1B3F7D7FF9B9}" type="datetimeFigureOut">
              <a:rPr lang="en-GB" smtClean="0"/>
              <a:t>07/01/2019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6825F-6BE9-4A25-A0AC-7CB85BBE0D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886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B9606-338B-4E27-A99D-9DFF4B809600}" type="datetimeFigureOut">
              <a:rPr lang="en-GB" smtClean="0"/>
              <a:t>07/01/2019</a:t>
            </a:fld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E6FFC-A2C9-4936-83E1-10BEE09A39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9561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EEE6FFC-A2C9-4936-83E1-10BEE09A3927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8158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EEE6FFC-A2C9-4936-83E1-10BEE09A3927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38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EEE6FFC-A2C9-4936-83E1-10BEE09A3927}" type="slidenum">
              <a:r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981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E6FFC-A2C9-4936-83E1-10BEE09A3927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14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EEE6FFC-A2C9-4936-83E1-10BEE09A3927}" type="slidenum">
              <a:rPr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31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EEE6FFC-A2C9-4936-83E1-10BEE09A3927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163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EEE6FFC-A2C9-4936-83E1-10BEE09A3927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68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EEE6FFC-A2C9-4936-83E1-10BEE09A3927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27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EEE6FFC-A2C9-4936-83E1-10BEE09A3927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5762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EEE6FFC-A2C9-4936-83E1-10BEE09A3927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4267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EEE6FFC-A2C9-4936-83E1-10BEE09A3927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1046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EEE6FFC-A2C9-4936-83E1-10BEE09A3927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472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EEE6FFC-A2C9-4936-83E1-10BEE09A3927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52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6" y="0"/>
            <a:ext cx="9144000" cy="5143500"/>
          </a:xfrm>
          <a:prstGeom prst="rect">
            <a:avLst/>
          </a:prstGeom>
        </p:spPr>
      </p:pic>
      <p:pic>
        <p:nvPicPr>
          <p:cNvPr id="8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651642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44024" y="1031282"/>
            <a:ext cx="7041195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44023" y="1654418"/>
            <a:ext cx="7041195" cy="4101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44025" y="2246729"/>
            <a:ext cx="1824618" cy="6383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Speaker 1</a:t>
            </a:r>
            <a:br>
              <a:rPr lang="en-GB" dirty="0"/>
            </a:br>
            <a:r>
              <a:rPr lang="en-GB" dirty="0"/>
              <a:t>Speaker 2</a:t>
            </a:r>
          </a:p>
        </p:txBody>
      </p:sp>
    </p:spTree>
    <p:extLst>
      <p:ext uri="{BB962C8B-B14F-4D97-AF65-F5344CB8AC3E}">
        <p14:creationId xmlns:p14="http://schemas.microsoft.com/office/powerpoint/2010/main" val="20629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ernshi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0"/>
          <p:cNvSpPr>
            <a:spLocks noGrp="1"/>
          </p:cNvSpPr>
          <p:nvPr>
            <p:ph type="title" hasCustomPrompt="1"/>
          </p:nvPr>
        </p:nvSpPr>
        <p:spPr>
          <a:xfrm>
            <a:off x="272468" y="459774"/>
            <a:ext cx="8229600" cy="721956"/>
          </a:xfrm>
          <a:prstGeom prst="rect">
            <a:avLst/>
          </a:prstGeom>
        </p:spPr>
        <p:txBody>
          <a:bodyPr/>
          <a:lstStyle>
            <a:lvl1pPr algn="l"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72468" y="1190579"/>
            <a:ext cx="8229600" cy="307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72468" y="1806529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68" y="4383348"/>
            <a:ext cx="1182706" cy="481255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1843060" y="4411638"/>
            <a:ext cx="1283599" cy="452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1000" b="0" i="0" dirty="0">
                <a:latin typeface="Century Gothic" charset="0"/>
                <a:ea typeface="Century Gothic" charset="0"/>
                <a:cs typeface="Century Gothic" charset="0"/>
              </a:rPr>
              <a:t>Insert partnership logo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97721" y="4411638"/>
            <a:ext cx="1293269" cy="45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1000" b="0" i="0" dirty="0">
                <a:latin typeface="Century Gothic" charset="0"/>
                <a:ea typeface="Century Gothic" charset="0"/>
                <a:cs typeface="Century Gothic" charset="0"/>
              </a:rPr>
              <a:t>Insert partnership logo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2053" y="4407103"/>
            <a:ext cx="1274954" cy="449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1000" b="0" i="0" dirty="0">
                <a:latin typeface="Century Gothic" charset="0"/>
                <a:ea typeface="Century Gothic" charset="0"/>
                <a:cs typeface="Century Gothic" charset="0"/>
              </a:rPr>
              <a:t>Insert partnership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0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+ Contents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4060"/>
            <a:ext cx="4572000" cy="5143500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10"/>
          <p:cNvSpPr>
            <a:spLocks noGrp="1"/>
          </p:cNvSpPr>
          <p:nvPr>
            <p:ph type="title" hasCustomPrompt="1"/>
          </p:nvPr>
        </p:nvSpPr>
        <p:spPr>
          <a:xfrm>
            <a:off x="217046" y="170221"/>
            <a:ext cx="4006961" cy="316960"/>
          </a:xfrm>
          <a:prstGeom prst="rect">
            <a:avLst/>
          </a:prstGeom>
        </p:spPr>
        <p:txBody>
          <a:bodyPr/>
          <a:lstStyle>
            <a:lvl1pPr algn="l">
              <a:defRPr sz="1400" b="1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7046" y="838982"/>
            <a:ext cx="4006961" cy="37815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Write an introduction to your presentation here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  <a:p>
            <a:pPr lvl="0"/>
            <a:endParaRPr lang="en-GB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877668" y="842963"/>
            <a:ext cx="4006961" cy="37815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Set out the contents or agenda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877779" y="170220"/>
            <a:ext cx="4006850" cy="3169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Heading 2</a:t>
            </a:r>
            <a:endParaRPr lang="en-US" dirty="0"/>
          </a:p>
        </p:txBody>
      </p:sp>
      <p:pic>
        <p:nvPicPr>
          <p:cNvPr id="8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FE91722-669B-9F45-AF05-8CED2DC68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433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94" userDrawn="1">
          <p15:clr>
            <a:srgbClr val="FBAE40"/>
          </p15:clr>
        </p15:guide>
        <p15:guide id="2" pos="18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+ Contents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10"/>
          <p:cNvSpPr>
            <a:spLocks noGrp="1"/>
          </p:cNvSpPr>
          <p:nvPr>
            <p:ph type="title" hasCustomPrompt="1"/>
          </p:nvPr>
        </p:nvSpPr>
        <p:spPr>
          <a:xfrm>
            <a:off x="217046" y="170221"/>
            <a:ext cx="4006961" cy="316960"/>
          </a:xfrm>
          <a:prstGeom prst="rect">
            <a:avLst/>
          </a:prstGeom>
        </p:spPr>
        <p:txBody>
          <a:bodyPr/>
          <a:lstStyle>
            <a:lvl1pPr algn="l">
              <a:defRPr sz="1400" b="1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877779" y="170220"/>
            <a:ext cx="4006850" cy="3169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Heading 2</a:t>
            </a:r>
            <a:endParaRPr lang="en-US" dirty="0"/>
          </a:p>
        </p:txBody>
      </p:sp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7046" y="838982"/>
            <a:ext cx="4006961" cy="37815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Write an introduction to your presentation here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  <a:p>
            <a:pPr lvl="0"/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877668" y="842963"/>
            <a:ext cx="4006961" cy="37815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Set out the contents or agenda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C4A8E55-37B5-F041-A4A8-177C9B191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111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94">
          <p15:clr>
            <a:srgbClr val="FBAE40"/>
          </p15:clr>
        </p15:guide>
        <p15:guide id="2" pos="18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ey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5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79247" y="181187"/>
            <a:ext cx="8605382" cy="291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Contents heading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77942" y="816965"/>
            <a:ext cx="8606687" cy="37629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Set out the contents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BBD966B-B1FF-C647-82C4-1D5A50F06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yellow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79247" y="181187"/>
            <a:ext cx="8605382" cy="291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Contents heading</a:t>
            </a:r>
          </a:p>
        </p:txBody>
      </p:sp>
      <p:pic>
        <p:nvPicPr>
          <p:cNvPr id="6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77942" y="816965"/>
            <a:ext cx="8606687" cy="37629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Set out the contents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14D7089-BD3E-E941-8237-D9D97E98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4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297927" cy="5143500"/>
          </a:xfrm>
          <a:prstGeom prst="rect">
            <a:avLst/>
          </a:prstGeom>
          <a:solidFill>
            <a:srgbClr val="A5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164853"/>
            <a:ext cx="1976142" cy="44001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sz="12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navigation list</a:t>
            </a:r>
          </a:p>
          <a:p>
            <a:pPr lvl="0"/>
            <a:endParaRPr lang="en-GB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464903" y="164854"/>
            <a:ext cx="6464411" cy="31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68263" y="690257"/>
            <a:ext cx="6461052" cy="3874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825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2297927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164853"/>
            <a:ext cx="1976142" cy="44001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sz="12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navigation list</a:t>
            </a:r>
          </a:p>
          <a:p>
            <a:pPr lvl="0"/>
            <a:endParaRPr lang="en-GB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464903" y="164854"/>
            <a:ext cx="6464411" cy="329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68263" y="690257"/>
            <a:ext cx="6461052" cy="3874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26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2297927" cy="5143500"/>
          </a:xfrm>
          <a:prstGeom prst="rect">
            <a:avLst/>
          </a:prstGeom>
          <a:solidFill>
            <a:srgbClr val="FF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164853"/>
            <a:ext cx="1976142" cy="44001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sz="12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navigation list</a:t>
            </a:r>
          </a:p>
          <a:p>
            <a:pPr lvl="0"/>
            <a:endParaRPr lang="en-GB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464903" y="164854"/>
            <a:ext cx="6464411" cy="329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68263" y="690257"/>
            <a:ext cx="6461052" cy="3874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65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2297927" cy="5143500"/>
          </a:xfrm>
          <a:prstGeom prst="rect">
            <a:avLst/>
          </a:prstGeom>
          <a:solidFill>
            <a:srgbClr val="9B0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164853"/>
            <a:ext cx="1976142" cy="44001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sz="12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navigation list</a:t>
            </a:r>
          </a:p>
          <a:p>
            <a:pPr lvl="0"/>
            <a:endParaRPr lang="en-GB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464903" y="164854"/>
            <a:ext cx="6464411" cy="329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68263" y="690257"/>
            <a:ext cx="6461052" cy="3874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87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2297927" cy="5143500"/>
          </a:xfrm>
          <a:prstGeom prst="rect">
            <a:avLst/>
          </a:prstGeom>
          <a:solidFill>
            <a:srgbClr val="FF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164853"/>
            <a:ext cx="1976142" cy="44001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sz="12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navigation list</a:t>
            </a:r>
          </a:p>
          <a:p>
            <a:pPr lvl="0"/>
            <a:endParaRPr lang="en-GB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464903" y="164854"/>
            <a:ext cx="6464411" cy="329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68263" y="690257"/>
            <a:ext cx="6461052" cy="3874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8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00" cy="515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24" y="807406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94953" y="2790926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251520" y="1293038"/>
            <a:ext cx="8281988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917559"/>
            <a:ext cx="8281988" cy="3684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1688154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2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2297927" cy="5143500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164853"/>
            <a:ext cx="1976142" cy="44001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sz="1200" b="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navigation list</a:t>
            </a:r>
          </a:p>
          <a:p>
            <a:pPr lvl="0"/>
            <a:endParaRPr lang="en-GB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464903" y="164854"/>
            <a:ext cx="6464411" cy="329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8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68263" y="690257"/>
            <a:ext cx="6461052" cy="3874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35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1876" y="477079"/>
            <a:ext cx="8612023" cy="0"/>
          </a:xfrm>
          <a:prstGeom prst="line">
            <a:avLst/>
          </a:prstGeom>
          <a:ln w="12700">
            <a:solidFill>
              <a:srgbClr val="A5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68715" y="665757"/>
            <a:ext cx="8665184" cy="397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E2E056A-44D1-BF44-9840-933B437DF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37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221876" y="477079"/>
            <a:ext cx="8612023" cy="0"/>
          </a:xfrm>
          <a:prstGeom prst="line">
            <a:avLst/>
          </a:prstGeom>
          <a:ln w="12700">
            <a:solidFill>
              <a:srgbClr val="A5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168715" y="167375"/>
            <a:ext cx="8665184" cy="309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759189"/>
            <a:ext cx="4237616" cy="3819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6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6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6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53387" y="759190"/>
            <a:ext cx="4239093" cy="3819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6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6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6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C8E356-F7B0-1644-BD29-BABBCBB15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91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A5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766379" y="137103"/>
            <a:ext cx="4183241" cy="44573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list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94379" y="367259"/>
            <a:ext cx="4183241" cy="422722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aseline="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bullets–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6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7D1CB29-6095-2841-AD64-285050DD5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030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94379" y="137103"/>
            <a:ext cx="4183241" cy="44573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list 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766379" y="367259"/>
            <a:ext cx="4183241" cy="422722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aseline="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bullets–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C059BC3-3201-B643-BBC3-3E4C3BB71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74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94379" y="137103"/>
            <a:ext cx="4183241" cy="44573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list 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766379" y="367259"/>
            <a:ext cx="4183241" cy="422722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aseline="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bullets–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F2B9576-D531-C540-9406-41230DCC1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45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72075" y="765951"/>
            <a:ext cx="3721100" cy="366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6" y="765952"/>
            <a:ext cx="4757245" cy="36619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600" baseline="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6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6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6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5"/>
            <a:ext cx="8665184" cy="304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172073" y="4427949"/>
            <a:ext cx="3721101" cy="233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Image reference</a:t>
            </a:r>
            <a:endParaRPr lang="en-GB" dirty="0"/>
          </a:p>
        </p:txBody>
      </p:sp>
      <p:pic>
        <p:nvPicPr>
          <p:cNvPr id="8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E20E473-1811-6D4E-A068-11B42826E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4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20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200400" y="0"/>
            <a:ext cx="59436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GB" dirty="0">
                <a:latin typeface="Century Gothic" charset="0"/>
                <a:ea typeface="Century Gothic" charset="0"/>
                <a:cs typeface="Century Gothic" charset="0"/>
              </a:rPr>
              <a:t>Insert image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667063"/>
            <a:ext cx="2910116" cy="18437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Short content about image – keep text to a minimum of 12pt. Once you have added your image, use the crop tool to adjust the size and frame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74134"/>
            <a:ext cx="2912111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68715" y="2510852"/>
            <a:ext cx="2912111" cy="233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Image reference</a:t>
            </a:r>
            <a:endParaRPr lang="en-GB" dirty="0"/>
          </a:p>
        </p:txBody>
      </p:sp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B12CA89-6F5F-F545-B148-81D5DC520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28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Gre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71999" y="4396"/>
            <a:ext cx="4572001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-1" y="0"/>
            <a:ext cx="4572000" cy="5143500"/>
          </a:xfrm>
          <a:prstGeom prst="rect">
            <a:avLst/>
          </a:prstGeom>
          <a:solidFill>
            <a:srgbClr val="A5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783588"/>
            <a:ext cx="4242264" cy="13556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Short content about image – keep text to a minimum of 12pt. Once you have added your image, use the crop tool to adjust the size and frame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4244259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68715" y="2139206"/>
            <a:ext cx="4244259" cy="233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Image reference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0343D4D-6F3A-294A-8020-97232926C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77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Oran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-19948" y="0"/>
            <a:ext cx="4601639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9B0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742711" y="783588"/>
            <a:ext cx="4242264" cy="13556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Short content about image – keep text to a minimum of 12pt. Once you have added your image, use the crop tool to adjust the size and frame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740716" y="174134"/>
            <a:ext cx="4244259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740716" y="2139206"/>
            <a:ext cx="4244259" cy="233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Image reference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74" y="4755464"/>
            <a:ext cx="636458" cy="173785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50EAB29-1D5D-2746-9CA7-0575EED39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5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889" y="4501062"/>
            <a:ext cx="1124775" cy="3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2698988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251519" y="828348"/>
            <a:ext cx="8068021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19" y="1517766"/>
            <a:ext cx="7138632" cy="3715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934337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(Black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4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277008" y="4751021"/>
            <a:ext cx="637393" cy="167336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/>
            <a:r>
              <a:rPr lang="en-GB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B211A-DD72-ED40-AC06-C33AEAD83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97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(White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4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277008" y="4751020"/>
            <a:ext cx="637393" cy="167337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/>
            <a:br>
              <a:rPr lang="en-GB" dirty="0"/>
            </a:br>
            <a:r>
              <a:rPr lang="en-GB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CDF39-152E-734B-ADC8-B42BA53EF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18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14408" y="302151"/>
            <a:ext cx="4149460" cy="4261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 2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287576" y="311429"/>
            <a:ext cx="4149513" cy="4261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 1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714409" y="4564049"/>
            <a:ext cx="4149460" cy="233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>
                <a:latin typeface="Century Gothic" panose="020B0502020202020204" pitchFamily="34" charset="0"/>
              </a:rPr>
              <a:t>Image references</a:t>
            </a:r>
            <a:endParaRPr lang="en-GB" dirty="0"/>
          </a:p>
        </p:txBody>
      </p:sp>
      <p:pic>
        <p:nvPicPr>
          <p:cNvPr id="8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6625A50-9D66-CA49-8108-95695F1AD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92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3045655" cy="3024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 1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045656" y="1"/>
            <a:ext cx="3066756" cy="3024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 2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112411" y="1"/>
            <a:ext cx="3045655" cy="3024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 3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70709" y="3207894"/>
            <a:ext cx="8846069" cy="13641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Short content about image – keep text to a minimum of 12pt. Once you have added your image, use the crop tool to adjust the size and frame</a:t>
            </a:r>
          </a:p>
        </p:txBody>
      </p:sp>
      <p:pic>
        <p:nvPicPr>
          <p:cNvPr id="7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A08B2F6-7469-654D-A275-F2212019E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27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5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09" y="610896"/>
            <a:ext cx="7470494" cy="36762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Introduce a new chapter, insert a quote, ask a question or emphasise a key point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7472488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Optional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3D944FD-9BA3-CF48-B424-578835E8F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9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09" y="610896"/>
            <a:ext cx="7470494" cy="36762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Introduce a new chapter, insert a quote, ask a question or emphasise a key point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7472488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Optional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F6D87A8-C034-3440-A1E2-B832E6D10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9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09" y="610896"/>
            <a:ext cx="7470494" cy="36762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Introduce a new chapter, insert a quote, ask a question or emphasise a key point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7472488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Optional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057C64D-C45D-6249-AFD3-042100564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63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09" y="610896"/>
            <a:ext cx="7470494" cy="36762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Introduce a new chapter, insert a quote, ask a question or emphasise a key point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7472488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Optional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03B3CBD-ACC9-C143-9EED-C2CB22B6F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41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B0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09" y="610896"/>
            <a:ext cx="7470494" cy="36762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Introduce a new chapter, insert a quote, ask a question or emphasise a key point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7472488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Optional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5A950EB-09CB-1D4D-BDB3-F5984DED2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68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09" y="610896"/>
            <a:ext cx="7470494" cy="36762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Introduce a new chapter, insert a quote, ask a question or emphasise a key point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7472488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Optional title</a:t>
            </a:r>
          </a:p>
        </p:txBody>
      </p:sp>
      <p:pic>
        <p:nvPicPr>
          <p:cNvPr id="6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881BC13-7F1F-9D49-AF76-03B966C24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2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24" y="555526"/>
            <a:ext cx="1196783" cy="326781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251520" y="1030713"/>
            <a:ext cx="7116146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10264"/>
            <a:ext cx="8281988" cy="3909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2451653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1671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2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14"/>
          </p:nvPr>
        </p:nvSpPr>
        <p:spPr>
          <a:xfrm>
            <a:off x="168715" y="904568"/>
            <a:ext cx="8665723" cy="3709014"/>
          </a:xfrm>
          <a:prstGeom prst="rect">
            <a:avLst/>
          </a:prstGeom>
          <a:ln w="6350">
            <a:noFill/>
          </a:ln>
        </p:spPr>
        <p:txBody>
          <a:bodyPr/>
          <a:lstStyle>
            <a:lvl1pPr marL="0" indent="0">
              <a:buNone/>
              <a:defRPr sz="1800"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7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0918090-78DC-BB4B-8C8C-0C194A901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78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1064892" y="865240"/>
            <a:ext cx="6872829" cy="3369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on icon to add chart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064892" y="4234968"/>
            <a:ext cx="3721101" cy="233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Chart reference</a:t>
            </a:r>
            <a:endParaRPr lang="en-GB" dirty="0"/>
          </a:p>
        </p:txBody>
      </p:sp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FEF890A-C775-F049-AC96-FA4BF0603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13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456522" y="861934"/>
            <a:ext cx="3773571" cy="34397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Click on icon to add chart</a:t>
            </a:r>
          </a:p>
        </p:txBody>
      </p:sp>
      <p:sp>
        <p:nvSpPr>
          <p:cNvPr id="6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4918526" y="861934"/>
            <a:ext cx="3773571" cy="34397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Click on icon to add chart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6522" y="4301657"/>
            <a:ext cx="3773571" cy="2113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Chart reference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18526" y="4301657"/>
            <a:ext cx="3773571" cy="2113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Chart reference</a:t>
            </a:r>
            <a:endParaRPr lang="en-GB" dirty="0"/>
          </a:p>
        </p:txBody>
      </p:sp>
      <p:pic>
        <p:nvPicPr>
          <p:cNvPr id="11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1B0A1B2-68A2-C645-9B43-BFCDAE921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195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4918526" y="854439"/>
            <a:ext cx="3773571" cy="34914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on icon to add chart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854439"/>
            <a:ext cx="4403285" cy="3491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68715" y="4345858"/>
            <a:ext cx="4403285" cy="2359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Chart reference</a:t>
            </a:r>
            <a:endParaRPr lang="en-GB" dirty="0"/>
          </a:p>
        </p:txBody>
      </p:sp>
      <p:pic>
        <p:nvPicPr>
          <p:cNvPr id="11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60D226F-FB12-DD44-800D-2B6083844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39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4"/>
          </p:nvPr>
        </p:nvSpPr>
        <p:spPr>
          <a:xfrm>
            <a:off x="168715" y="1177239"/>
            <a:ext cx="8665184" cy="33629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on icon to add SmartArt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68715" y="792885"/>
            <a:ext cx="8665183" cy="384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Insert text here – keep text to a minimum of 14pt</a:t>
            </a:r>
            <a:endParaRPr lang="en-GB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8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4B8E3B1-5A46-F74D-8430-69C397197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46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icon to add video</a:t>
            </a:r>
          </a:p>
        </p:txBody>
      </p:sp>
      <p:sp>
        <p:nvSpPr>
          <p:cNvPr id="4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277008" y="4751020"/>
            <a:ext cx="637393" cy="167337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/>
            <a:br>
              <a:rPr lang="en-GB" dirty="0"/>
            </a:br>
            <a:r>
              <a:rPr lang="en-GB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4F288-452F-4944-8458-C4EEBD48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0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1224238" y="688634"/>
            <a:ext cx="6695524" cy="37662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icon to add video</a:t>
            </a:r>
          </a:p>
        </p:txBody>
      </p:sp>
      <p:pic>
        <p:nvPicPr>
          <p:cNvPr id="6" name="Picture 3" descr="C:\Users\ZPoulter\Google Drive\Documents\Desktop\Nesta_Black_Wordmark_Logo_RGB.png">
            <a:extLst>
              <a:ext uri="{FF2B5EF4-FFF2-40B4-BE49-F238E27FC236}">
                <a16:creationId xmlns:a16="http://schemas.microsoft.com/office/drawing/2014/main" id="{E60A27DC-E96C-EC4B-8444-8EFA47EFD7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9DCD5B4-67D1-6544-9144-B1CF6B6FC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96839-297D-5441-AFC2-071CAFCA6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54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809469"/>
            <a:ext cx="3942109" cy="3443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5"/>
          </p:nvPr>
        </p:nvSpPr>
        <p:spPr>
          <a:xfrm>
            <a:off x="4229555" y="809468"/>
            <a:ext cx="4604344" cy="3443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icon to add video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912E1CA-C1E6-6D43-AD1E-1126CE3A3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8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575343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60235" y="1999138"/>
            <a:ext cx="4656539" cy="1028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Add your own twitter handle and/or email address</a:t>
            </a:r>
            <a:endParaRPr lang="en-GB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260235" y="958767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j-lt"/>
              </a:rPr>
              <a:t>nesta.org.uk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10338" y="1598070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latin typeface="+mj-lt"/>
              </a:rPr>
              <a:t>@nesta_uk</a:t>
            </a:r>
          </a:p>
        </p:txBody>
      </p:sp>
      <p:pic>
        <p:nvPicPr>
          <p:cNvPr id="13" name="Picture 2" descr="C:\Users\ZPoulter\Google Drive\Documents\Desktop\twitter black (1)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1677139"/>
            <a:ext cx="253434" cy="2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68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S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00" cy="515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800627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ZPoulter\Google Drive\Documents\Desktop\twitter black (1)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2031142"/>
            <a:ext cx="253434" cy="2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60235" y="2353141"/>
            <a:ext cx="4656539" cy="1028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Add your own twitter handle and/or email address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60235" y="1184051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n-lt"/>
              </a:rPr>
              <a:t>nesta.org.uk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610338" y="1952073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latin typeface="+mj-lt"/>
              </a:rPr>
              <a:t>@nesta_uk</a:t>
            </a:r>
          </a:p>
        </p:txBody>
      </p:sp>
    </p:spTree>
    <p:extLst>
      <p:ext uri="{BB962C8B-B14F-4D97-AF65-F5344CB8AC3E}">
        <p14:creationId xmlns:p14="http://schemas.microsoft.com/office/powerpoint/2010/main" val="408201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24" y="327726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94953" y="2311246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51520" y="715923"/>
            <a:ext cx="8281988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304150"/>
            <a:ext cx="8281988" cy="3530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6546922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Str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740667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ZPoulter\Google Drive\Documents\Desktop\twitter black (1)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1971182"/>
            <a:ext cx="253434" cy="2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60235" y="2293181"/>
            <a:ext cx="4656539" cy="1028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Add your own twitter handle and/or email address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60235" y="1124091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j-lt"/>
              </a:rPr>
              <a:t>nesta.org.uk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610338" y="1892113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latin typeface="+mj-lt"/>
              </a:rPr>
              <a:t>@nesta_uk</a:t>
            </a:r>
          </a:p>
        </p:txBody>
      </p:sp>
    </p:spTree>
    <p:extLst>
      <p:ext uri="{BB962C8B-B14F-4D97-AF65-F5344CB8AC3E}">
        <p14:creationId xmlns:p14="http://schemas.microsoft.com/office/powerpoint/2010/main" val="1735669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W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 descr="C:\Users\ZPoulter\Google Drive\Documents\Desktop\twitter whit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1596109"/>
            <a:ext cx="252104" cy="21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70" y="349231"/>
            <a:ext cx="1204917" cy="329002"/>
          </a:xfrm>
          <a:prstGeom prst="rect">
            <a:avLst/>
          </a:prstGeom>
        </p:spPr>
      </p:pic>
      <p:sp>
        <p:nvSpPr>
          <p:cNvPr id="15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60235" y="1903441"/>
            <a:ext cx="4656539" cy="1028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Add your own twitter handle and/or email address</a:t>
            </a:r>
            <a:endParaRPr lang="en-GB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60235" y="734351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800">
                <a:solidFill>
                  <a:schemeClr val="bg1"/>
                </a:solidFill>
                <a:latin typeface="+mj-lt"/>
              </a:rPr>
              <a:t>nesta.org.uk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610338" y="1502373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800" b="0">
                <a:solidFill>
                  <a:schemeClr val="bg1"/>
                </a:solidFill>
                <a:latin typeface="+mj-lt"/>
              </a:rPr>
              <a:t>@nesta_uk</a:t>
            </a:r>
          </a:p>
        </p:txBody>
      </p:sp>
    </p:spTree>
    <p:extLst>
      <p:ext uri="{BB962C8B-B14F-4D97-AF65-F5344CB8AC3E}">
        <p14:creationId xmlns:p14="http://schemas.microsoft.com/office/powerpoint/2010/main" val="5986058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Bubbles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ZPoulter\Google Drive\Documents\Desktop\cover-page-15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2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755657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ZPoulter\Google Drive\Documents\Desktop\twitter black (1)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1986172"/>
            <a:ext cx="253434" cy="2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60235" y="2308171"/>
            <a:ext cx="4656539" cy="1028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Add your own twitter handle and/or email address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60235" y="1139081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j-lt"/>
              </a:rPr>
              <a:t>nesta.org.uk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610338" y="1907103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latin typeface="+mj-lt"/>
              </a:rPr>
              <a:t>@nesta_uk</a:t>
            </a:r>
          </a:p>
        </p:txBody>
      </p:sp>
    </p:spTree>
    <p:extLst>
      <p:ext uri="{BB962C8B-B14F-4D97-AF65-F5344CB8AC3E}">
        <p14:creationId xmlns:p14="http://schemas.microsoft.com/office/powerpoint/2010/main" val="39637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24" y="555526"/>
            <a:ext cx="1196783" cy="32678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51520" y="948268"/>
            <a:ext cx="8281988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536495"/>
            <a:ext cx="8281988" cy="3822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2451653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258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24" y="555526"/>
            <a:ext cx="1196783" cy="326781"/>
          </a:xfrm>
          <a:prstGeom prst="rect">
            <a:avLst/>
          </a:prstGeom>
        </p:spPr>
      </p:pic>
      <p:sp>
        <p:nvSpPr>
          <p:cNvPr id="10" name="Title 10"/>
          <p:cNvSpPr>
            <a:spLocks noGrp="1"/>
          </p:cNvSpPr>
          <p:nvPr>
            <p:ph type="title" hasCustomPrompt="1"/>
          </p:nvPr>
        </p:nvSpPr>
        <p:spPr>
          <a:xfrm>
            <a:off x="251520" y="948268"/>
            <a:ext cx="8281988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552365"/>
            <a:ext cx="8281988" cy="3738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2451653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94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Nesta_Abstract_White_Loop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4478577"/>
            <a:ext cx="1124775" cy="3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201153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  <p:sp>
        <p:nvSpPr>
          <p:cNvPr id="10" name="Title 10"/>
          <p:cNvSpPr>
            <a:spLocks noGrp="1"/>
          </p:cNvSpPr>
          <p:nvPr>
            <p:ph type="title" hasCustomPrompt="1"/>
          </p:nvPr>
        </p:nvSpPr>
        <p:spPr>
          <a:xfrm>
            <a:off x="251520" y="1532878"/>
            <a:ext cx="6524034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2134914"/>
            <a:ext cx="6524034" cy="3609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1063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2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0"/>
          <p:cNvSpPr>
            <a:spLocks noGrp="1"/>
          </p:cNvSpPr>
          <p:nvPr>
            <p:ph type="title" hasCustomPrompt="1"/>
          </p:nvPr>
        </p:nvSpPr>
        <p:spPr>
          <a:xfrm>
            <a:off x="272468" y="2146168"/>
            <a:ext cx="8229600" cy="721956"/>
          </a:xfrm>
          <a:prstGeom prst="rect">
            <a:avLst/>
          </a:prstGeom>
        </p:spPr>
        <p:txBody>
          <a:bodyPr/>
          <a:lstStyle>
            <a:lvl1pPr algn="l"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72468" y="2876973"/>
            <a:ext cx="8229600" cy="307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72468" y="3492923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  <p:pic>
        <p:nvPicPr>
          <p:cNvPr id="6" name="Picture 2" descr="C:\Users\ZPoulter\Google Drive\Documents\Desktop\Logos\Nesta_Vertical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37" y="260676"/>
            <a:ext cx="1252917" cy="167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62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A8626-CD40-6E42-A7C5-7D9B1A7FA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4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  <p:sldLayoutId id="2147483757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43234B4-9A53-3244-8045-43D4A033E463}"/>
              </a:ext>
            </a:extLst>
          </p:cNvPr>
          <p:cNvSpPr txBox="1">
            <a:spLocks/>
          </p:cNvSpPr>
          <p:nvPr userDrawn="1"/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C2CF31C5-0DA4-9743-AB7E-AA44E3BEDF9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29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56" r:id="rId2"/>
    <p:sldLayoutId id="2147483675" r:id="rId3"/>
    <p:sldLayoutId id="2147483749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EF2C3B0-C43C-5D45-97B0-A61DEC254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9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440CDA77-E8C4-2D44-9CA8-7B1705937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5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92" r:id="rId3"/>
    <p:sldLayoutId id="2147483743" r:id="rId4"/>
    <p:sldLayoutId id="2147483744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32D9EA9-930E-E949-8875-D8C2DC210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3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758" r:id="rId4"/>
    <p:sldLayoutId id="2147483685" r:id="rId5"/>
    <p:sldLayoutId id="2147483686" r:id="rId6"/>
    <p:sldLayoutId id="2147483697" r:id="rId7"/>
    <p:sldLayoutId id="2147483687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5BB2F166-1634-4644-9C9D-B02D1633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2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745" r:id="rId3"/>
    <p:sldLayoutId id="2147483746" r:id="rId4"/>
    <p:sldLayoutId id="2147483747" r:id="rId5"/>
    <p:sldLayoutId id="2147483696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DDA27E7-7521-A64C-894C-E7F83AF68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7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12" r:id="rId3"/>
    <p:sldLayoutId id="2147483713" r:id="rId4"/>
    <p:sldLayoutId id="2147483711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630519E-FF77-274A-A8D8-3B1782A90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1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59" r:id="rId2"/>
    <p:sldLayoutId id="2147483734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A55F57D-14ED-4F44-BD5F-DC052CC1F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2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1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09863597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(null)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0447A4-8E25-C14E-ACBB-F319FC23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cy-GB"/>
              <a:t>Dyfodol y Byd Gwaith </a:t>
            </a:r>
          </a:p>
        </p:txBody>
      </p:sp>
    </p:spTree>
    <p:extLst>
      <p:ext uri="{BB962C8B-B14F-4D97-AF65-F5344CB8AC3E}">
        <p14:creationId xmlns:p14="http://schemas.microsoft.com/office/powerpoint/2010/main" val="416572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0"/>
            <a:r>
              <a:rPr lang="cy-GB"/>
              <a:t>CWIS - CWESTIWN 1</a:t>
            </a:r>
          </a:p>
        </p:txBody>
      </p:sp>
      <p:sp>
        <p:nvSpPr>
          <p:cNvPr id="5" name="Rectangle 4"/>
          <p:cNvSpPr/>
          <p:nvPr/>
        </p:nvSpPr>
        <p:spPr>
          <a:xfrm>
            <a:off x="490653" y="613798"/>
            <a:ext cx="8343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dirty="0"/>
              <a:t>1. Pa % o'r gweithlu sydd mewn galwedigaethau sy'n debygol iawn o dyfu fel cyfran o'r gweithlu erbyn 2030? </a:t>
            </a:r>
          </a:p>
          <a:p>
            <a:pPr algn="ctr" rtl="0"/>
            <a:r>
              <a:rPr lang="cy-GB" sz="4000" b="1" dirty="0"/>
              <a:t>10%</a:t>
            </a:r>
            <a:r>
              <a:rPr lang="cy-GB" sz="4400" b="1" dirty="0"/>
              <a:t> </a:t>
            </a:r>
          </a:p>
        </p:txBody>
      </p:sp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0E06D28F-625C-ED4F-8ABF-13393C6F2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r="10588" b="3071"/>
          <a:stretch/>
        </p:blipFill>
        <p:spPr>
          <a:xfrm>
            <a:off x="6307826" y="2488589"/>
            <a:ext cx="2306225" cy="1838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71CDBA-B174-CF48-8F0A-D96EF0DFF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r="24529" b="34185"/>
          <a:stretch/>
        </p:blipFill>
        <p:spPr>
          <a:xfrm>
            <a:off x="3408803" y="2488589"/>
            <a:ext cx="2808387" cy="1838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A4F272-0FFA-E44C-94E3-9F99B030F8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3" t="22325" r="363" b="-1"/>
          <a:stretch/>
        </p:blipFill>
        <p:spPr>
          <a:xfrm>
            <a:off x="514559" y="2488588"/>
            <a:ext cx="2776517" cy="18382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3B0C7A-17C2-A74C-A8A7-3F9FAC5D9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50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0"/>
            <a:r>
              <a:rPr lang="cy-GB"/>
              <a:t>CWIS - CWESTIWN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E60F48-8F31-314D-8F13-3EA58FEA024A}"/>
              </a:ext>
            </a:extLst>
          </p:cNvPr>
          <p:cNvSpPr/>
          <p:nvPr/>
        </p:nvSpPr>
        <p:spPr>
          <a:xfrm>
            <a:off x="490653" y="613798"/>
            <a:ext cx="834324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dirty="0"/>
              <a:t>1. Pa % o'r gweithlu sydd mewn galwedigaethau sy'n debygol iawn o leihau fel cyfran o'r gweithlu erbyn 2030?</a:t>
            </a:r>
            <a:r>
              <a:rPr lang="cy-GB" dirty="0"/>
              <a:t> </a:t>
            </a:r>
          </a:p>
          <a:p>
            <a:pPr algn="ctr"/>
            <a:r>
              <a:rPr lang="cy-GB" sz="4000" b="1" dirty="0"/>
              <a:t>20%</a:t>
            </a:r>
          </a:p>
        </p:txBody>
      </p:sp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AF449A01-FDB3-F047-A644-73A3FD033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r="10588" b="3071"/>
          <a:stretch/>
        </p:blipFill>
        <p:spPr>
          <a:xfrm>
            <a:off x="6307826" y="2488589"/>
            <a:ext cx="2306225" cy="1838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6E5E03-4A3C-504F-B30C-D7B3149C8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6"/>
          <a:stretch/>
        </p:blipFill>
        <p:spPr>
          <a:xfrm>
            <a:off x="541650" y="2488588"/>
            <a:ext cx="2776517" cy="18382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C79260-FD0D-2B48-8D19-72634F81AC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"/>
          <a:stretch/>
        </p:blipFill>
        <p:spPr>
          <a:xfrm>
            <a:off x="3402837" y="2488589"/>
            <a:ext cx="2820318" cy="18382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AB12AE-2763-6A4A-948B-9289C1D56D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/>
        </p:blipFill>
        <p:spPr>
          <a:xfrm>
            <a:off x="6307826" y="2492054"/>
            <a:ext cx="2306226" cy="18347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817F3F-1763-2F4E-9EFC-13FF7C73A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78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9B709D-5E46-764D-BDC5-B073507278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1683"/>
          <a:stretch/>
        </p:blipFill>
        <p:spPr>
          <a:xfrm>
            <a:off x="0" y="0"/>
            <a:ext cx="9144000" cy="519952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0"/>
            <a:r>
              <a:rPr lang="cy-GB"/>
              <a:t>CWIS - CWESTIWN 3</a:t>
            </a: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34D2E2-418E-1441-9CA5-7226028F1BD3}"/>
              </a:ext>
            </a:extLst>
          </p:cNvPr>
          <p:cNvSpPr/>
          <p:nvPr/>
        </p:nvSpPr>
        <p:spPr>
          <a:xfrm>
            <a:off x="490653" y="613798"/>
            <a:ext cx="834324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dirty="0"/>
              <a:t>3. Tua pa ganran o'r gweithlu sydd mewn galwedigaethau lle mae'n rhy ansicr dweud beth fydd yn digwydd i'r swyddi hynny? </a:t>
            </a:r>
          </a:p>
          <a:p>
            <a:pPr algn="ctr" rtl="0"/>
            <a:br>
              <a:rPr lang="en-ZA" dirty="0"/>
            </a:br>
            <a:r>
              <a:rPr lang="cy-GB" sz="4400" b="1" dirty="0"/>
              <a:t>70% 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740A9-2043-9742-B22D-787C896AA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578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AC767D-CA8E-7B4C-B676-F12335301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7" b="176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0"/>
            <a:r>
              <a:rPr lang="cy-GB" dirty="0"/>
              <a:t>CWIS - CWESTIWN 4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758283"/>
            <a:ext cx="837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dirty="0"/>
              <a:t>Pa un o'r galwedigaethau hyn sy'n debygol o dyfu fel cyfran o'r gweithlu erbyn 2030?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D09D90-A75D-1446-8AC5-30AF0198C3CD}"/>
              </a:ext>
            </a:extLst>
          </p:cNvPr>
          <p:cNvSpPr/>
          <p:nvPr/>
        </p:nvSpPr>
        <p:spPr>
          <a:xfrm>
            <a:off x="3209656" y="1644100"/>
            <a:ext cx="28717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Gwasanaethau Gofal Personol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87E378-359D-C74C-AC3D-5DBC747D9D48}"/>
              </a:ext>
            </a:extLst>
          </p:cNvPr>
          <p:cNvSpPr/>
          <p:nvPr/>
        </p:nvSpPr>
        <p:spPr>
          <a:xfrm>
            <a:off x="6031928" y="1644101"/>
            <a:ext cx="37381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Athrawon</a:t>
            </a:r>
            <a:r>
              <a:rPr lang="cy-GB" b="1" dirty="0"/>
              <a:t> </a:t>
            </a:r>
            <a:r>
              <a:rPr lang="cy-GB" b="1" baseline="30000" dirty="0"/>
              <a:t>a Gweithwyr </a:t>
            </a:r>
          </a:p>
          <a:p>
            <a:pPr rtl="0"/>
            <a:r>
              <a:rPr lang="cy-GB" b="1" baseline="30000" dirty="0"/>
              <a:t>Addysg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8A174E-6161-6B43-A8E7-69E7BD8DF862}"/>
              </a:ext>
            </a:extLst>
          </p:cNvPr>
          <p:cNvSpPr/>
          <p:nvPr/>
        </p:nvSpPr>
        <p:spPr>
          <a:xfrm>
            <a:off x="457200" y="2158821"/>
            <a:ext cx="2886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Gweithwyr yn </a:t>
            </a:r>
          </a:p>
          <a:p>
            <a:pPr rtl="0"/>
            <a:r>
              <a:rPr lang="cy-GB" b="1" baseline="30000" dirty="0"/>
              <a:t>y Cyfryngau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FA60C-00AC-C44C-BD63-9B7EA808D540}"/>
              </a:ext>
            </a:extLst>
          </p:cNvPr>
          <p:cNvSpPr/>
          <p:nvPr/>
        </p:nvSpPr>
        <p:spPr>
          <a:xfrm>
            <a:off x="457200" y="1646283"/>
            <a:ext cx="2457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Gweithwyr Iechyd Proffesiynol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905E6D-607C-434B-BFB0-4C558033D63D}"/>
              </a:ext>
            </a:extLst>
          </p:cNvPr>
          <p:cNvSpPr/>
          <p:nvPr/>
        </p:nvSpPr>
        <p:spPr>
          <a:xfrm>
            <a:off x="3209656" y="2160715"/>
            <a:ext cx="3110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Gyrwyr a Gweithredwyr </a:t>
            </a:r>
          </a:p>
          <a:p>
            <a:pPr rtl="0"/>
            <a:r>
              <a:rPr lang="cy-GB" b="1" baseline="30000" dirty="0"/>
              <a:t>Peiriannau Symudol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11B24E-8437-9B45-8733-D45B494050A4}"/>
              </a:ext>
            </a:extLst>
          </p:cNvPr>
          <p:cNvSpPr/>
          <p:nvPr/>
        </p:nvSpPr>
        <p:spPr>
          <a:xfrm>
            <a:off x="6031928" y="2164791"/>
            <a:ext cx="43449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Swyddi</a:t>
            </a:r>
            <a:r>
              <a:rPr lang="cy-GB" b="1" dirty="0"/>
              <a:t> </a:t>
            </a:r>
            <a:r>
              <a:rPr lang="cy-GB" b="1" baseline="30000" dirty="0"/>
              <a:t>mewn</a:t>
            </a:r>
            <a:r>
              <a:rPr lang="cy-GB" b="1" dirty="0"/>
              <a:t> </a:t>
            </a:r>
            <a:r>
              <a:rPr lang="cy-GB" b="1" baseline="30000" dirty="0"/>
              <a:t>gwasanaethau </a:t>
            </a:r>
          </a:p>
          <a:p>
            <a:pPr rtl="0"/>
            <a:r>
              <a:rPr lang="cy-GB" b="1" baseline="30000" dirty="0"/>
              <a:t>cwsmeriaeth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E5F79B-7CA2-9445-9507-601FDF22C3E4}"/>
              </a:ext>
            </a:extLst>
          </p:cNvPr>
          <p:cNvSpPr/>
          <p:nvPr/>
        </p:nvSpPr>
        <p:spPr>
          <a:xfrm>
            <a:off x="457200" y="2819380"/>
            <a:ext cx="2094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Gweithwyr Proffesiynol Peirianneg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10B00-12F7-4543-BB6D-DAA1B71DFE01}"/>
              </a:ext>
            </a:extLst>
          </p:cNvPr>
          <p:cNvSpPr/>
          <p:nvPr/>
        </p:nvSpPr>
        <p:spPr>
          <a:xfrm>
            <a:off x="3192295" y="2817198"/>
            <a:ext cx="2618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cy-GB" b="1" baseline="30000" dirty="0"/>
              <a:t>Crefftau Adeiladu ac Adeiladu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DD3A9A9-42F6-7141-AA4B-1663627A8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>
                <a:solidFill>
                  <a:schemeClr val="bg1"/>
                </a:solidFill>
              </a:rPr>
              <a:t>13</a:t>
            </a:fld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A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A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A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A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12DA8ED-39FC-5A44-95FD-EE3D59EC2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t="2039" r="4627" b="27898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0"/>
            <a:r>
              <a:rPr lang="cy-GB"/>
              <a:t>CWIS - CWESTIWN 5</a:t>
            </a: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8446AB-2C92-344A-A194-F1402F6DFD72}"/>
              </a:ext>
            </a:extLst>
          </p:cNvPr>
          <p:cNvSpPr/>
          <p:nvPr/>
        </p:nvSpPr>
        <p:spPr>
          <a:xfrm>
            <a:off x="457199" y="758283"/>
            <a:ext cx="8376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/>
              <a:t>Pa un o'r galwedigaethau hyn sy'n debygol o leihau fel cyfran o'r gweithlu erbyn 2030?</a:t>
            </a:r>
            <a:r>
              <a:rPr lang="cy-GB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5136A3-603B-CD45-B4C9-F8735B793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14</a:t>
            </a:fld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330E0E-B8E2-0441-8EAB-B5AD29001FA2}"/>
              </a:ext>
            </a:extLst>
          </p:cNvPr>
          <p:cNvSpPr/>
          <p:nvPr/>
        </p:nvSpPr>
        <p:spPr>
          <a:xfrm>
            <a:off x="3209656" y="1644100"/>
            <a:ext cx="28717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Gwasanaethau Gofal Personol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0A1E60-9C4C-2C4F-B1F4-77171EC075D6}"/>
              </a:ext>
            </a:extLst>
          </p:cNvPr>
          <p:cNvSpPr/>
          <p:nvPr/>
        </p:nvSpPr>
        <p:spPr>
          <a:xfrm>
            <a:off x="6031928" y="1644101"/>
            <a:ext cx="3738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Athrawon a Gweithwyr </a:t>
            </a:r>
          </a:p>
          <a:p>
            <a:pPr rtl="0"/>
            <a:r>
              <a:rPr lang="cy-GB" b="1" baseline="30000" dirty="0"/>
              <a:t>Addysg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8876F5-D93B-2946-BCF0-03933417C769}"/>
              </a:ext>
            </a:extLst>
          </p:cNvPr>
          <p:cNvSpPr/>
          <p:nvPr/>
        </p:nvSpPr>
        <p:spPr>
          <a:xfrm>
            <a:off x="457200" y="2158821"/>
            <a:ext cx="2886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Gweithwyr yn</a:t>
            </a:r>
            <a:r>
              <a:rPr lang="cy-GB" b="1" dirty="0"/>
              <a:t> </a:t>
            </a:r>
            <a:r>
              <a:rPr lang="cy-GB" b="1" baseline="30000" dirty="0"/>
              <a:t>y Cyfryngau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58EF09-5641-CF4B-9B50-84524408CED6}"/>
              </a:ext>
            </a:extLst>
          </p:cNvPr>
          <p:cNvSpPr/>
          <p:nvPr/>
        </p:nvSpPr>
        <p:spPr>
          <a:xfrm>
            <a:off x="457200" y="1646283"/>
            <a:ext cx="2457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Gweithwyr Iechyd Proffesiynol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03248F-60A9-2A4E-B1BB-7286F3636A71}"/>
              </a:ext>
            </a:extLst>
          </p:cNvPr>
          <p:cNvSpPr/>
          <p:nvPr/>
        </p:nvSpPr>
        <p:spPr>
          <a:xfrm>
            <a:off x="3209656" y="2160715"/>
            <a:ext cx="3110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Gyrwyr a Gweithredwyr </a:t>
            </a:r>
          </a:p>
          <a:p>
            <a:pPr rtl="0"/>
            <a:r>
              <a:rPr lang="cy-GB" b="1" baseline="30000" dirty="0"/>
              <a:t>Peiriannau Symudol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1E7482-D866-384F-9144-82C3277FA600}"/>
              </a:ext>
            </a:extLst>
          </p:cNvPr>
          <p:cNvSpPr/>
          <p:nvPr/>
        </p:nvSpPr>
        <p:spPr>
          <a:xfrm>
            <a:off x="6031928" y="2164791"/>
            <a:ext cx="43449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Swyddi</a:t>
            </a:r>
            <a:r>
              <a:rPr lang="cy-GB" b="1" dirty="0"/>
              <a:t> </a:t>
            </a:r>
            <a:r>
              <a:rPr lang="cy-GB" b="1" baseline="30000" dirty="0"/>
              <a:t>mewn</a:t>
            </a:r>
            <a:r>
              <a:rPr lang="cy-GB" b="1" dirty="0"/>
              <a:t> </a:t>
            </a:r>
            <a:r>
              <a:rPr lang="cy-GB" b="1" baseline="30000" dirty="0"/>
              <a:t>gwasanaethau </a:t>
            </a:r>
          </a:p>
          <a:p>
            <a:pPr rtl="0"/>
            <a:r>
              <a:rPr lang="cy-GB" b="1" baseline="30000" dirty="0"/>
              <a:t>cwsmeriaeth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F3A36D-1F9F-DD45-8688-505C8FCF5591}"/>
              </a:ext>
            </a:extLst>
          </p:cNvPr>
          <p:cNvSpPr/>
          <p:nvPr/>
        </p:nvSpPr>
        <p:spPr>
          <a:xfrm>
            <a:off x="457200" y="2819380"/>
            <a:ext cx="2094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b="1" baseline="30000" dirty="0"/>
              <a:t>Gweithwyr Proffesiynol Peirianneg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864498-CC59-AD43-BCD7-FE95F734A202}"/>
              </a:ext>
            </a:extLst>
          </p:cNvPr>
          <p:cNvSpPr/>
          <p:nvPr/>
        </p:nvSpPr>
        <p:spPr>
          <a:xfrm>
            <a:off x="3192295" y="2817198"/>
            <a:ext cx="2618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cy-GB" b="1" baseline="30000" dirty="0"/>
              <a:t>Crefftau Adeiladu ac Adeiladu</a:t>
            </a:r>
          </a:p>
        </p:txBody>
      </p:sp>
    </p:spTree>
    <p:extLst>
      <p:ext uri="{BB962C8B-B14F-4D97-AF65-F5344CB8AC3E}">
        <p14:creationId xmlns:p14="http://schemas.microsoft.com/office/powerpoint/2010/main" val="9253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A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A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A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A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D53D2-B437-B048-A6AF-3EDCBB91F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cy-GB"/>
              <a:t>CWIS - CWESTIWN 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10E9D1-0FD4-494E-90F2-6614802DF221}"/>
              </a:ext>
            </a:extLst>
          </p:cNvPr>
          <p:cNvSpPr/>
          <p:nvPr/>
        </p:nvSpPr>
        <p:spPr>
          <a:xfrm>
            <a:off x="217046" y="865828"/>
            <a:ext cx="400696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dirty="0"/>
              <a:t>Pa sgiliau sy'n debygol o fod mewn galw uwch erbyn 2030?</a:t>
            </a:r>
            <a:r>
              <a:rPr lang="cy-GB" i="1" dirty="0"/>
              <a:t> </a:t>
            </a:r>
          </a:p>
          <a:p>
            <a:endParaRPr lang="en-ZA" dirty="0"/>
          </a:p>
          <a:p>
            <a:pPr rtl="0"/>
            <a:r>
              <a:rPr lang="cy-GB" b="1" dirty="0"/>
              <a:t>Gwasanaethau Rhyngbersonol </a:t>
            </a:r>
          </a:p>
          <a:p>
            <a:pPr rtl="0"/>
            <a:r>
              <a:rPr lang="cy-GB" sz="1200" b="1" i="1" dirty="0"/>
              <a:t>(e.e. cydweithio, deall eraill ac addysgu eraill)</a:t>
            </a:r>
          </a:p>
          <a:p>
            <a:pPr rtl="0"/>
            <a:r>
              <a:rPr lang="cy-GB" b="1" i="1" dirty="0"/>
              <a:t> </a:t>
            </a:r>
          </a:p>
          <a:p>
            <a:pPr rtl="0"/>
            <a:r>
              <a:rPr lang="cy-GB" b="1" dirty="0"/>
              <a:t>Meddwl ar lefel uwch </a:t>
            </a:r>
          </a:p>
          <a:p>
            <a:pPr rtl="0"/>
            <a:r>
              <a:rPr lang="cy-GB" sz="1200" b="1" i="1" dirty="0"/>
              <a:t>(e.e. gwreiddioldeb, dysgu gweithredol, datrys problemau, cael ystod o syniadau, gwneud penderfyniadau)</a:t>
            </a:r>
          </a:p>
          <a:p>
            <a:endParaRPr lang="en-ZA" dirty="0"/>
          </a:p>
          <a:p>
            <a:pPr rtl="0"/>
            <a:r>
              <a:rPr lang="cy-GB" b="1" dirty="0"/>
              <a:t>Dysgu </a:t>
            </a:r>
          </a:p>
          <a:p>
            <a:pPr rtl="0"/>
            <a:r>
              <a:rPr lang="cy-GB" sz="1200" b="1" i="1" dirty="0"/>
              <a:t>(e.e. gosod nodau, cael adborth, gofyn cwestiynau perthnasol 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68907-93E8-9C45-B506-D6179A543E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3"/>
          <a:stretch/>
        </p:blipFill>
        <p:spPr>
          <a:xfrm>
            <a:off x="4571242" y="0"/>
            <a:ext cx="4572757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2D294A-C17E-0D44-A4BF-EBEE18B18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3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3" b="16080"/>
          <a:stretch/>
        </p:blipFill>
        <p:spPr>
          <a:xfrm>
            <a:off x="4571241" y="-1"/>
            <a:ext cx="4572759" cy="51435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1DA19E-E9DC-B445-85CC-522D2CB16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>
                <a:solidFill>
                  <a:schemeClr val="bg1"/>
                </a:solidFill>
              </a:rPr>
              <a:t>15</a:t>
            </a:fld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47E718-1822-D847-AEDF-B20B418B8B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rtl="0"/>
            <a:r>
              <a:rPr lang="cy-GB"/>
              <a:t>CWIS - CWESTIWN 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92FE6-526F-ED45-A0FD-8423DCC194BF}"/>
              </a:ext>
            </a:extLst>
          </p:cNvPr>
          <p:cNvSpPr/>
          <p:nvPr/>
        </p:nvSpPr>
        <p:spPr>
          <a:xfrm>
            <a:off x="4877667" y="868706"/>
            <a:ext cx="41814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dirty="0"/>
              <a:t>Pa feysydd gwybodaeth sy'n debygol o fod yn bwysig yn 2030? </a:t>
            </a:r>
          </a:p>
          <a:p>
            <a:endParaRPr lang="en-ZA" i="1" dirty="0"/>
          </a:p>
          <a:p>
            <a:endParaRPr lang="en-ZA" dirty="0"/>
          </a:p>
          <a:p>
            <a:endParaRPr lang="en-ZA" b="1" dirty="0"/>
          </a:p>
          <a:p>
            <a:pPr rtl="0"/>
            <a:r>
              <a:rPr lang="cy-GB" sz="3600" b="1" dirty="0"/>
              <a:t>Cymysgedd o'r ddau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CA8D97-E086-1442-A891-8E7CF563EB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/>
          <a:stretch/>
        </p:blipFill>
        <p:spPr>
          <a:xfrm>
            <a:off x="0" y="0"/>
            <a:ext cx="4566024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C0701D-8214-8D4E-A46A-CA0FA618BB3B}"/>
              </a:ext>
            </a:extLst>
          </p:cNvPr>
          <p:cNvSpPr txBox="1"/>
          <p:nvPr/>
        </p:nvSpPr>
        <p:spPr>
          <a:xfrm>
            <a:off x="920376" y="8546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FDC99-828B-9B46-8E70-6804C03AC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25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 Placeholder 3"/>
          <p:cNvPicPr>
            <a:picLocks noGrp="1" noChangeAspect="1"/>
          </p:cNvPicPr>
          <p:nvPr>
            <p:ph type="media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3" y="746754"/>
            <a:ext cx="6696075" cy="3649991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D1737D-0C13-794A-B347-B03EEE415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17</a:t>
            </a:fld>
            <a:endParaRPr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274341" y="4629638"/>
            <a:ext cx="2075839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y-GB" altLang="en-US" sz="16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hlinkClick r:id="rId3"/>
              </a:rPr>
              <a:t>Chwarae fideo</a:t>
            </a:r>
            <a:r>
              <a:rPr kumimoji="0" lang="cy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3"/>
              </a:rPr>
              <a:t> </a:t>
            </a:r>
            <a:endParaRPr kumimoji="0" lang="cy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5109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63E80F-23A9-984D-A47F-10419FF518FB}"/>
              </a:ext>
            </a:extLst>
          </p:cNvPr>
          <p:cNvSpPr/>
          <p:nvPr/>
        </p:nvSpPr>
        <p:spPr>
          <a:xfrm>
            <a:off x="194379" y="861846"/>
            <a:ext cx="41163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cy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C. Oedd unrhyw un o ragfynegiadau adroddiad </a:t>
            </a:r>
            <a:r>
              <a:rPr lang="cy-GB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Future of Skills</a:t>
            </a:r>
            <a:r>
              <a:rPr lang="cy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wedi'ch synnu chi?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60B066F-9AC6-264B-97A0-EF215CF93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47" y="4996"/>
            <a:ext cx="3547850" cy="50261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0305BC-36F6-5E43-A563-0C96EFB34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7398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F4088-8EA1-9042-96A6-727E6362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46" y="170221"/>
            <a:ext cx="4302703" cy="345762"/>
          </a:xfrm>
        </p:spPr>
        <p:txBody>
          <a:bodyPr/>
          <a:lstStyle/>
          <a:p>
            <a:pPr rtl="0"/>
            <a:r>
              <a:rPr lang="cy-GB" dirty="0"/>
              <a:t>Gweithgaredd ychwanegol - GWEITHGAREDD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82CD3-5519-6348-A933-8F1042FA37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046" y="512755"/>
            <a:ext cx="4006961" cy="4159653"/>
          </a:xfrm>
        </p:spPr>
        <p:txBody>
          <a:bodyPr/>
          <a:lstStyle/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cy-GB" sz="1500" dirty="0"/>
              <a:t>Mae tueddiadau cyflogaeth y dyfodol hyd at 2030 yn ansicr o hyd.</a:t>
            </a:r>
          </a:p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cy-GB" sz="1500" dirty="0"/>
              <a:t>Rhagwelir y bydd rhai swyddi yn tyfu fel cyfran o'r gweithlu, tra bydd eraill yn lleihau. </a:t>
            </a:r>
          </a:p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cy-GB" sz="1500" dirty="0"/>
              <a:t>Bydd galw uwch am rai sgiliau yn fwy nag eraill.</a:t>
            </a:r>
          </a:p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cy-GB" sz="1500" dirty="0"/>
              <a:t>Er mwyn paratoi ar gyfer y byd gwaith yn y dyfodol, bydd o fudd i chi ddatblygu cymysgedd o'r sgiliau a'r wybodaeth sy'n debygol o fod mewn galw.</a:t>
            </a:r>
          </a:p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cy-GB" sz="1500" dirty="0"/>
              <a:t>Efallai y byddai'n ddefnyddiol i chi drafod yr hyn rydych wedi‘i ddysgu gyda'ch athro neu gynghorydd gyrfaoedd ac ystyried beth mae hyn yn ei olygu i'ch addysg yn y dyfodol. </a:t>
            </a:r>
          </a:p>
          <a:p>
            <a:endParaRPr lang="en-US" sz="15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857D5A-1522-6B45-9C00-326FA024A0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2" b="8953"/>
          <a:stretch/>
        </p:blipFill>
        <p:spPr>
          <a:xfrm>
            <a:off x="4572692" y="0"/>
            <a:ext cx="4571308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58B1C-390D-6D40-9653-CE3D6AAF4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>
                <a:solidFill>
                  <a:schemeClr val="bg1"/>
                </a:solidFill>
              </a:rPr>
              <a:t>19</a:t>
            </a:fld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8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022BB-CCAE-8047-A59F-CF71CB1201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046" y="503702"/>
            <a:ext cx="4006961" cy="4045438"/>
          </a:xfrm>
        </p:spPr>
        <p:txBody>
          <a:bodyPr/>
          <a:lstStyle/>
          <a:p>
            <a:pPr rtl="0"/>
            <a:r>
              <a:rPr lang="cy-GB" dirty="0"/>
              <a:t>Erbyn diwedd yr uned, byddwch chi'n...</a:t>
            </a:r>
          </a:p>
          <a:p>
            <a:endParaRPr lang="en-GB" dirty="0"/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cy-GB" dirty="0"/>
              <a:t>Deall sut mae'r </a:t>
            </a:r>
            <a:r>
              <a:rPr lang="cy-GB" b="1" dirty="0"/>
              <a:t>byd gwaith </a:t>
            </a:r>
            <a:r>
              <a:rPr lang="cy-GB" dirty="0"/>
              <a:t>yn </a:t>
            </a:r>
            <a:r>
              <a:rPr lang="cy-GB" b="1" dirty="0"/>
              <a:t>newid</a:t>
            </a:r>
            <a:r>
              <a:rPr lang="cy-GB" dirty="0"/>
              <a:t>. 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cy-GB" dirty="0"/>
              <a:t>Deall pa </a:t>
            </a:r>
            <a:r>
              <a:rPr lang="cy-GB" b="1" dirty="0"/>
              <a:t>sgiliau a gwybodaeth</a:t>
            </a:r>
            <a:r>
              <a:rPr lang="cy-GB" dirty="0"/>
              <a:t> rydych chi'n debygol o'u hangen er mwyn paratoi ar gyfer y newid yma. 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cy-GB" dirty="0"/>
              <a:t>Defnyddio'r wybodaeth yma i feddwl am eich </a:t>
            </a:r>
            <a:r>
              <a:rPr lang="cy-GB" b="1" dirty="0"/>
              <a:t>dewisiadau a phrofiadau addysgol</a:t>
            </a:r>
            <a:r>
              <a:rPr lang="cy-GB" dirty="0"/>
              <a:t>.</a:t>
            </a:r>
          </a:p>
          <a:p>
            <a:endParaRPr lang="en-ZA" dirty="0"/>
          </a:p>
          <a:p>
            <a:pPr rtl="0"/>
            <a:r>
              <a:rPr lang="cy-GB" dirty="0"/>
              <a:t> 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1E0EBD-7B2A-4A43-9F24-BDC205443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cy-GB"/>
              <a:t>Amcanion Dysgu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6026B-619D-664E-9F4F-F23D96680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917"/>
            <a:ext cx="4572000" cy="51116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9CF9C-D2B4-F84B-B304-5C7ADAEBE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>
                <a:solidFill>
                  <a:schemeClr val="bg1"/>
                </a:solidFill>
              </a:rPr>
              <a:t>2</a:t>
            </a:fld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18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FCECC3-8215-2741-A477-C27765F7F1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0"/>
            <a:r>
              <a:rPr lang="cy-GB"/>
              <a:t>Sgiliau a Gwybodaeth ar gyfer 2030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43DAB3-280E-1642-A5FE-095121A3EF02}"/>
              </a:ext>
            </a:extLst>
          </p:cNvPr>
          <p:cNvSpPr/>
          <p:nvPr/>
        </p:nvSpPr>
        <p:spPr>
          <a:xfrm>
            <a:off x="526210" y="676844"/>
            <a:ext cx="2749223" cy="1727380"/>
          </a:xfrm>
          <a:prstGeom prst="roundRect">
            <a:avLst/>
          </a:prstGeom>
          <a:solidFill>
            <a:srgbClr val="FF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0D3807-35C6-DB49-B3A7-170518833EB9}"/>
              </a:ext>
            </a:extLst>
          </p:cNvPr>
          <p:cNvSpPr/>
          <p:nvPr/>
        </p:nvSpPr>
        <p:spPr>
          <a:xfrm>
            <a:off x="526210" y="2542589"/>
            <a:ext cx="2753575" cy="2086502"/>
          </a:xfrm>
          <a:prstGeom prst="round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086886-EC08-6D47-B5A2-804A18BEAFE5}"/>
              </a:ext>
            </a:extLst>
          </p:cNvPr>
          <p:cNvSpPr/>
          <p:nvPr/>
        </p:nvSpPr>
        <p:spPr>
          <a:xfrm>
            <a:off x="583565" y="761992"/>
            <a:ext cx="2691868" cy="15081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/>
            <a:r>
              <a:rPr lang="cy-GB" sz="1150" b="1" dirty="0">
                <a:solidFill>
                  <a:schemeClr val="bg1"/>
                </a:solidFill>
                <a:latin typeface="Century Gothic" panose="020B0502020202020204" pitchFamily="34" charset="0"/>
              </a:rPr>
              <a:t>Sgiliau Rhyngbersonol </a:t>
            </a:r>
          </a:p>
          <a:p>
            <a:pPr lvl="0"/>
            <a:r>
              <a:rPr lang="cy-GB" sz="1150" dirty="0">
                <a:solidFill>
                  <a:prstClr val="white"/>
                </a:solidFill>
                <a:latin typeface="Century Gothic" panose="020B0502020202020204" pitchFamily="34" charset="0"/>
              </a:rPr>
              <a:t>Sgiliau rydych chi'n eu defnyddio er mwyn </a:t>
            </a:r>
            <a:r>
              <a:rPr lang="cy-GB" sz="1150" b="1" u="sng" dirty="0">
                <a:solidFill>
                  <a:prstClr val="white"/>
                </a:solidFill>
                <a:latin typeface="Century Gothic" panose="020B0502020202020204" pitchFamily="34" charset="0"/>
              </a:rPr>
              <a:t>rhyngweithio</a:t>
            </a:r>
            <a:r>
              <a:rPr lang="cy-GB" sz="1150" dirty="0">
                <a:solidFill>
                  <a:prstClr val="white"/>
                </a:solidFill>
                <a:latin typeface="Century Gothic" panose="020B0502020202020204" pitchFamily="34" charset="0"/>
              </a:rPr>
              <a:t> a </a:t>
            </a:r>
            <a:r>
              <a:rPr lang="cy-GB" sz="1150" b="1" u="sng" dirty="0">
                <a:solidFill>
                  <a:prstClr val="white"/>
                </a:solidFill>
                <a:latin typeface="Century Gothic" panose="020B0502020202020204" pitchFamily="34" charset="0"/>
              </a:rPr>
              <a:t>chyfathrebu</a:t>
            </a:r>
            <a:r>
              <a:rPr lang="cy-GB" sz="1150" dirty="0">
                <a:solidFill>
                  <a:prstClr val="white"/>
                </a:solidFill>
                <a:latin typeface="Century Gothic" panose="020B0502020202020204" pitchFamily="34" charset="0"/>
              </a:rPr>
              <a:t> gyda phobl ifainc.</a:t>
            </a:r>
          </a:p>
          <a:p>
            <a:pPr marL="285750" indent="-285750"/>
            <a:endParaRPr lang="en-GB" sz="11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Gallu cydweithio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Deall eraill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Addysgu eraill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32F323-452F-F747-8E6E-F99C851B37EE}"/>
              </a:ext>
            </a:extLst>
          </p:cNvPr>
          <p:cNvSpPr/>
          <p:nvPr/>
        </p:nvSpPr>
        <p:spPr>
          <a:xfrm>
            <a:off x="583565" y="2632694"/>
            <a:ext cx="297933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rtl="0"/>
            <a:r>
              <a:rPr lang="cy-GB" sz="1150" b="1" dirty="0">
                <a:solidFill>
                  <a:schemeClr val="bg1"/>
                </a:solidFill>
                <a:latin typeface="Century Gothic" panose="020B0502020202020204" pitchFamily="34" charset="0"/>
              </a:rPr>
              <a:t>Sgiliau Meddwl ar Lefel Uwch:</a:t>
            </a:r>
          </a:p>
          <a:p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Sgiliau </a:t>
            </a:r>
            <a:r>
              <a:rPr lang="cy-GB" sz="115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meddwl </a:t>
            </a:r>
            <a:r>
              <a:rPr lang="cy-GB" sz="115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uwch sy'n mynd </a:t>
            </a:r>
            <a:r>
              <a:rPr lang="cy-GB" sz="115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tu hwnt </a:t>
            </a: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  <a:r>
              <a:rPr lang="cy-GB" sz="115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gofio ffeithiau</a:t>
            </a:r>
            <a:r>
              <a:rPr lang="cy-GB" sz="1150" b="1" dirty="0">
                <a:solidFill>
                  <a:schemeClr val="bg1"/>
                </a:solidFill>
                <a:latin typeface="Century Gothic" panose="020B0502020202020204" pitchFamily="34" charset="0"/>
              </a:rPr>
              <a:t> yn unig.</a:t>
            </a:r>
          </a:p>
          <a:p>
            <a:pPr marL="285750" indent="-285750"/>
            <a:endParaRPr lang="en-GB" sz="11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Gwreiddioldeb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Dysgu Gweithredol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Amrywiaeth o syniadau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Datrys problemau cymhleth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Beirniadu a gwneud</a:t>
            </a:r>
          </a:p>
          <a:p>
            <a:pPr rtl="0"/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       penderfyniadau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3C2BEB3-0DC1-B34E-B24C-C54A27FFDB6F}"/>
              </a:ext>
            </a:extLst>
          </p:cNvPr>
          <p:cNvSpPr/>
          <p:nvPr/>
        </p:nvSpPr>
        <p:spPr>
          <a:xfrm>
            <a:off x="3505547" y="676843"/>
            <a:ext cx="2749223" cy="1726931"/>
          </a:xfrm>
          <a:prstGeom prst="roundRect">
            <a:avLst/>
          </a:prstGeom>
          <a:solidFill>
            <a:srgbClr val="FF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A6860F-5236-4145-8C04-31EC5405CA4D}"/>
              </a:ext>
            </a:extLst>
          </p:cNvPr>
          <p:cNvSpPr/>
          <p:nvPr/>
        </p:nvSpPr>
        <p:spPr>
          <a:xfrm>
            <a:off x="3562901" y="761992"/>
            <a:ext cx="2798710" cy="1508105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pPr marL="285750" indent="-285750" rtl="0"/>
            <a:r>
              <a:rPr lang="cy-GB" sz="1150" b="1" dirty="0">
                <a:solidFill>
                  <a:schemeClr val="bg1"/>
                </a:solidFill>
                <a:latin typeface="Century Gothic" panose="020B0502020202020204" pitchFamily="34" charset="0"/>
              </a:rPr>
              <a:t>Sgiliau Dysgu </a:t>
            </a:r>
          </a:p>
          <a:p>
            <a:pPr lvl="0"/>
            <a:r>
              <a:rPr lang="cy-GB" sz="1150" dirty="0">
                <a:solidFill>
                  <a:prstClr val="white"/>
                </a:solidFill>
                <a:latin typeface="Century Gothic" panose="020B0502020202020204" pitchFamily="34" charset="0"/>
              </a:rPr>
              <a:t>Y sgiliau a gafodd eu defnydd er mwyn dysgu gwybodaeth </a:t>
            </a:r>
            <a:r>
              <a:rPr lang="cy-GB" sz="1150" b="1" u="sng" dirty="0">
                <a:solidFill>
                  <a:prstClr val="white"/>
                </a:solidFill>
                <a:latin typeface="Century Gothic" panose="020B0502020202020204" pitchFamily="34" charset="0"/>
              </a:rPr>
              <a:t>newydd </a:t>
            </a:r>
            <a:r>
              <a:rPr lang="cy-GB" sz="1150" dirty="0">
                <a:solidFill>
                  <a:prstClr val="white"/>
                </a:solidFill>
                <a:latin typeface="Century Gothic" panose="020B0502020202020204" pitchFamily="34" charset="0"/>
              </a:rPr>
              <a:t>ac ymddygiad newydd.</a:t>
            </a:r>
          </a:p>
          <a:p>
            <a:pPr marL="285750" indent="-285750"/>
            <a:endParaRPr lang="en-GB" sz="11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>
                <a:solidFill>
                  <a:schemeClr val="bg1"/>
                </a:solidFill>
                <a:latin typeface="Century Gothic" panose="020B0502020202020204" pitchFamily="34" charset="0"/>
              </a:rPr>
              <a:t>Gosod </a:t>
            </a: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nodau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Derbyn adborth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Gofyn cwestiynau perthnasol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A84B7B7-B563-4741-A855-E6FDDF1E5CD1}"/>
              </a:ext>
            </a:extLst>
          </p:cNvPr>
          <p:cNvSpPr/>
          <p:nvPr/>
        </p:nvSpPr>
        <p:spPr>
          <a:xfrm>
            <a:off x="3505547" y="2555636"/>
            <a:ext cx="2749223" cy="1389340"/>
          </a:xfrm>
          <a:prstGeom prst="roundRect">
            <a:avLst/>
          </a:prstGeom>
          <a:solidFill>
            <a:srgbClr val="A5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30E477-1092-F349-BD81-9850A88FC9F0}"/>
              </a:ext>
            </a:extLst>
          </p:cNvPr>
          <p:cNvSpPr/>
          <p:nvPr/>
        </p:nvSpPr>
        <p:spPr>
          <a:xfrm>
            <a:off x="3611346" y="2638952"/>
            <a:ext cx="269186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rtl="0"/>
            <a:r>
              <a:rPr lang="cy-GB" sz="1150" b="1" dirty="0">
                <a:solidFill>
                  <a:schemeClr val="bg1"/>
                </a:solidFill>
                <a:latin typeface="Century Gothic" panose="020B0502020202020204" pitchFamily="34" charset="0"/>
              </a:rPr>
              <a:t>Gwybodaeth eang</a:t>
            </a:r>
          </a:p>
          <a:p>
            <a:pPr marL="285750" indent="-285750"/>
            <a:endParaRPr lang="en-GB" sz="11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Iaith Saesneg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Hanes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Astudiaethau Rheoli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Athroniaeth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FB8A450-08F4-7D43-9790-0D218BA07D26}"/>
              </a:ext>
            </a:extLst>
          </p:cNvPr>
          <p:cNvSpPr/>
          <p:nvPr/>
        </p:nvSpPr>
        <p:spPr>
          <a:xfrm>
            <a:off x="6484884" y="676843"/>
            <a:ext cx="2010501" cy="1726931"/>
          </a:xfrm>
          <a:prstGeom prst="roundRect">
            <a:avLst/>
          </a:prstGeom>
          <a:solidFill>
            <a:srgbClr val="FF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C05A8-27DE-7D4A-8F75-FB147E227748}"/>
              </a:ext>
            </a:extLst>
          </p:cNvPr>
          <p:cNvSpPr/>
          <p:nvPr/>
        </p:nvSpPr>
        <p:spPr>
          <a:xfrm>
            <a:off x="6591725" y="773008"/>
            <a:ext cx="19036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rtl="0"/>
            <a:r>
              <a:rPr lang="cy-GB" sz="1150" b="1" dirty="0">
                <a:solidFill>
                  <a:schemeClr val="bg1"/>
                </a:solidFill>
                <a:latin typeface="Century Gothic" panose="020B0502020202020204" pitchFamily="34" charset="0"/>
              </a:rPr>
              <a:t>Gwybodaeth</a:t>
            </a:r>
          </a:p>
          <a:p>
            <a:pPr marL="285750" indent="-285750" rtl="0"/>
            <a:r>
              <a:rPr lang="cy-GB" sz="115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Arbenigol:</a:t>
            </a:r>
          </a:p>
          <a:p>
            <a:pPr marL="285750" indent="-285750"/>
            <a:endParaRPr lang="en-GB" sz="11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Gwybodaeth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Technoleg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Peirianneg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Mathemateg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 sz="1150" dirty="0">
                <a:solidFill>
                  <a:schemeClr val="bg1"/>
                </a:solidFill>
                <a:latin typeface="Century Gothic" panose="020B0502020202020204" pitchFamily="34" charset="0"/>
              </a:rPr>
              <a:t>Ieithoedd Tramor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1C3AEE-9B56-B746-8DE5-7A132CD59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10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D3E0F1-2F31-2040-BE7D-F09A386E8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5848" y="1344195"/>
            <a:ext cx="3263166" cy="461779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B5608A-E408-FC42-B9B7-29D9BCC812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0"/>
            <a:r>
              <a:rPr lang="cy-GB"/>
              <a:t>Gweithgaredd 2</a:t>
            </a:r>
          </a:p>
        </p:txBody>
      </p:sp>
      <p:sp>
        <p:nvSpPr>
          <p:cNvPr id="3" name="Rectangle 2"/>
          <p:cNvSpPr/>
          <p:nvPr/>
        </p:nvSpPr>
        <p:spPr>
          <a:xfrm>
            <a:off x="975673" y="742032"/>
            <a:ext cx="70276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cy-GB">
                <a:latin typeface="Century Gothic" panose="020B0502020202020204" pitchFamily="34" charset="0"/>
              </a:rPr>
              <a:t>Defnyddiwch </a:t>
            </a:r>
            <a:r>
              <a:rPr lang="cy-GB" b="1">
                <a:latin typeface="Century Gothic" panose="020B0502020202020204" pitchFamily="34" charset="0"/>
              </a:rPr>
              <a:t>daflen waith 2 </a:t>
            </a:r>
            <a:r>
              <a:rPr lang="cy-GB">
                <a:latin typeface="Century Gothic" panose="020B0502020202020204" pitchFamily="34" charset="0"/>
              </a:rPr>
              <a:t>i adolygu'r sgiliau sydd gyda chi ar hyn o bryd. </a:t>
            </a: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  <a:p>
            <a:pPr algn="ctr" rtl="0"/>
            <a:r>
              <a:rPr lang="cy-GB">
                <a:latin typeface="Century Gothic" panose="020B0502020202020204" pitchFamily="34" charset="0"/>
              </a:rPr>
              <a:t>Meddyliwch am sut gallwch chi barhau i ddatblygu'r sgiliau mae'n bosibl byddwch chi eu hangen yn y dyfodol.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B0A04-68B1-E245-B6E1-0A41EEB07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336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857D5A-1522-6B45-9C00-326FA024A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934947"/>
            <a:ext cx="4572001" cy="3426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F4088-8EA1-9042-96A6-727E63627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cy-GB"/>
              <a:t>GWEITHGAREDD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82CD3-5519-6348-A933-8F1042FA37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046" y="491923"/>
            <a:ext cx="4276577" cy="4159653"/>
          </a:xfrm>
        </p:spPr>
        <p:txBody>
          <a:bodyPr/>
          <a:lstStyle/>
          <a:p>
            <a:pPr rtl="0"/>
            <a:r>
              <a:rPr lang="cy-GB" sz="1500" b="1" dirty="0"/>
              <a:t>C. Pa rai ydych chi'n meddwl yw'r sgiliau pwysicaf i chi eu datblygu ar gyfer eich dyfodol?  Pam?</a:t>
            </a:r>
          </a:p>
          <a:p>
            <a:endParaRPr lang="en-GB" sz="1500" dirty="0"/>
          </a:p>
          <a:p>
            <a:pPr rtl="0"/>
            <a:r>
              <a:rPr lang="cy-GB" sz="1500" b="1" dirty="0"/>
              <a:t>C. Pa sgiliau ydych chi'n fwyaf hyderus yn eu defnyddio ar hyn o bryd?  Pam?</a:t>
            </a:r>
          </a:p>
          <a:p>
            <a:endParaRPr lang="en-GB" sz="1500" dirty="0"/>
          </a:p>
          <a:p>
            <a:pPr rtl="0"/>
            <a:r>
              <a:rPr lang="cy-GB" sz="1500" b="1" dirty="0"/>
              <a:t>C. Oes yna unrhyw sgiliau rydych chi'n llai hyderus yn eu defnyddio?  Pam? </a:t>
            </a:r>
          </a:p>
          <a:p>
            <a:endParaRPr lang="en-GB" sz="1500" dirty="0"/>
          </a:p>
          <a:p>
            <a:pPr rtl="0"/>
            <a:r>
              <a:rPr lang="cy-GB" sz="1500" b="1" dirty="0"/>
              <a:t>C. Pa gyfleodd all eich ysgol </a:t>
            </a:r>
            <a:r>
              <a:rPr lang="cy-GB" sz="1500" b="1" dirty="0" err="1"/>
              <a:t>chi'u</a:t>
            </a:r>
            <a:r>
              <a:rPr lang="cy-GB" sz="1500" b="1" dirty="0"/>
              <a:t> darparu er mwyn eich helpu chi i ddatblygu'r sgiliau yma'n bellach?</a:t>
            </a:r>
          </a:p>
          <a:p>
            <a:endParaRPr lang="en-GB" sz="1500" dirty="0"/>
          </a:p>
          <a:p>
            <a:pPr rtl="0"/>
            <a:r>
              <a:rPr lang="cy-GB" sz="1500" b="1" dirty="0"/>
              <a:t>C. Pa gyfleoedd sydd ar gael i chi y tu allan i'r ysgol er mwyn datblygu'r sgiliau yma? </a:t>
            </a:r>
          </a:p>
          <a:p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E77CF-EBB4-F541-BD40-659981B9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786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A8A263-C6FE-044F-81DE-74E7E4025E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709" y="452236"/>
            <a:ext cx="8547264" cy="3676291"/>
          </a:xfrm>
        </p:spPr>
        <p:txBody>
          <a:bodyPr/>
          <a:lstStyle/>
          <a:p>
            <a:pPr rtl="0"/>
            <a:r>
              <a:rPr lang="cy-GB" sz="2400" dirty="0"/>
              <a:t>Un </a:t>
            </a:r>
            <a:r>
              <a:rPr lang="cy-GB" sz="2400" b="1" dirty="0">
                <a:solidFill>
                  <a:schemeClr val="accent1"/>
                </a:solidFill>
              </a:rPr>
              <a:t>o ganfyddiadau allweddol </a:t>
            </a:r>
            <a:r>
              <a:rPr lang="cy-GB" sz="2400" dirty="0"/>
              <a:t>adroddiad </a:t>
            </a:r>
            <a:r>
              <a:rPr lang="cy-GB" sz="2400" b="1" i="1" dirty="0"/>
              <a:t>Future of Skills </a:t>
            </a:r>
            <a:r>
              <a:rPr lang="cy-GB" sz="2400" dirty="0"/>
              <a:t>yw y bydd cyflogwyr y dyfodol yn gofyn am unigolion sy'n cyfuno sgiliau </a:t>
            </a:r>
            <a:r>
              <a:rPr lang="cy-GB" sz="2400" b="1" i="1" dirty="0"/>
              <a:t>gwybodaeth eang </a:t>
            </a:r>
            <a:r>
              <a:rPr lang="cy-GB" sz="2400" dirty="0"/>
              <a:t>a </a:t>
            </a:r>
            <a:r>
              <a:rPr lang="cy-GB" sz="2400" b="1" i="1" dirty="0"/>
              <a:t>sgiliau arbenigol</a:t>
            </a:r>
            <a:r>
              <a:rPr lang="cy-GB" sz="2400" dirty="0"/>
              <a:t>. </a:t>
            </a:r>
          </a:p>
          <a:p>
            <a:pPr rtl="0"/>
            <a:endParaRPr lang="en-GB" sz="2400" dirty="0"/>
          </a:p>
          <a:p>
            <a:pPr rtl="0"/>
            <a:r>
              <a:rPr lang="cy-GB" sz="2400" dirty="0"/>
              <a:t>Mae gan bynciau megis Saesneg, hanes, athroniaeth ac astudiaethau rheoli, yn ogystal â gwybodaeth STEM ac ieithoedd tramor, gysylltiad cryf â galwedigaethau sy'n debygol o weld cynnydd yn nifer eu gweithlu. </a:t>
            </a:r>
          </a:p>
          <a:p>
            <a:endParaRPr lang="en-US" sz="12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FB75930-B39C-834F-B451-BAE8073130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rtl="0"/>
            <a:r>
              <a:rPr lang="cy-GB"/>
              <a:t>Crynodeb: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AC767-B8A5-2946-A6EB-E94B58267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>
                <a:solidFill>
                  <a:schemeClr val="bg1"/>
                </a:solidFill>
              </a:rPr>
              <a:t>23</a:t>
            </a:fld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87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A7F553-B085-A744-AE59-5A2297DF3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rtl="0"/>
            <a:r>
              <a:rPr lang="cy-GB"/>
              <a:t>C. Sut bydd y byd gwaith yn edrych yn 2030 a sut ydw i'n mynd i ymateb?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2C6AB-5C5C-624F-8E6E-F582C57CFF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6379" y="252181"/>
            <a:ext cx="4245816" cy="4227226"/>
          </a:xfrm>
        </p:spPr>
        <p:txBody>
          <a:bodyPr/>
          <a:lstStyle/>
          <a:p>
            <a:pPr marL="0" indent="0" rtl="0">
              <a:buNone/>
            </a:pPr>
            <a:r>
              <a:rPr lang="cy-GB" sz="1800" dirty="0"/>
              <a:t>Dewiswch </a:t>
            </a:r>
            <a:r>
              <a:rPr lang="cy-GB" sz="1800" b="1" dirty="0">
                <a:solidFill>
                  <a:schemeClr val="accent1"/>
                </a:solidFill>
              </a:rPr>
              <a:t>un math o sgil ac un maes gwybodaeth </a:t>
            </a:r>
            <a:r>
              <a:rPr lang="cy-GB" sz="1800" dirty="0"/>
              <a:t>sydd angen i </a:t>
            </a:r>
            <a:r>
              <a:rPr lang="cy-GB" sz="1800" dirty="0" err="1"/>
              <a:t>chi'u</a:t>
            </a:r>
            <a:r>
              <a:rPr lang="cy-GB" sz="1800" dirty="0"/>
              <a:t> datblygu'n bellach:</a:t>
            </a:r>
          </a:p>
          <a:p>
            <a:pPr rtl="0"/>
            <a:r>
              <a:rPr lang="cy-GB" sz="1800" dirty="0"/>
              <a:t>Sut byddwch chi'n datblygu'r sgil a'r wybodaeth yma yn y blynyddoedd i ddod? Nodwch </a:t>
            </a:r>
            <a:r>
              <a:rPr lang="cy-GB" sz="1800" b="1" dirty="0">
                <a:solidFill>
                  <a:schemeClr val="accent1"/>
                </a:solidFill>
              </a:rPr>
              <a:t>dri cham gweithredu</a:t>
            </a:r>
            <a:r>
              <a:rPr lang="cy-GB" sz="1800" dirty="0"/>
              <a:t> byddwch chi'n eu cymryd.</a:t>
            </a:r>
          </a:p>
          <a:p>
            <a:pPr rtl="0"/>
            <a:r>
              <a:rPr lang="cy-GB" sz="1800" dirty="0"/>
              <a:t>Gan bwy fyddwch chi angen cymorth er mwyn datblygu'r sgil a'r wybodaeth yma? Nodwch </a:t>
            </a:r>
            <a:r>
              <a:rPr lang="cy-GB" sz="1800" b="1" dirty="0">
                <a:solidFill>
                  <a:schemeClr val="accent1"/>
                </a:solidFill>
              </a:rPr>
              <a:t>ddau berson</a:t>
            </a:r>
            <a:r>
              <a:rPr lang="cy-GB" sz="1800" dirty="0"/>
              <a:t> fyddwch chi angen cymorth ganddyn nhw.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09761-40CC-0A4B-99F1-D6AB0C8E5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521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1D70C-89B3-424D-B20D-9D40BD1E4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cy-GB"/>
              <a:t>Bodloni Her Byd Gwaith y Dyfodol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4E9B-59F9-DA43-9D61-FC0058732A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046" y="688768"/>
            <a:ext cx="4006961" cy="3781503"/>
          </a:xfrm>
        </p:spPr>
        <p:txBody>
          <a:bodyPr/>
          <a:lstStyle/>
          <a:p>
            <a:pPr marL="285750" lvl="0" indent="-285750" rtl="0" fontAlgn="base">
              <a:buFont typeface="Arial" panose="020B0604020202020204" pitchFamily="34" charset="0"/>
              <a:buChar char="•"/>
            </a:pPr>
            <a:r>
              <a:rPr lang="cy-GB" dirty="0"/>
              <a:t>Mae'r byd yn newid, ond mae yna sawl ffordd y mae modd i ni baratoi ar gyfer byd gwaith y dyfodol.</a:t>
            </a:r>
          </a:p>
          <a:p>
            <a:pPr marL="285750" lvl="0" indent="-285750" rtl="0" fontAlgn="base">
              <a:buFont typeface="Arial" panose="020B0604020202020204" pitchFamily="34" charset="0"/>
              <a:buChar char="•"/>
            </a:pPr>
            <a:r>
              <a:rPr lang="cy-GB" dirty="0"/>
              <a:t>Mae gyda chi sawl cyfle i ddatblygu'r sgiliau a'r wybodaeth sydd eu hangen er mwyn llwyddo yn y dyfodol. </a:t>
            </a:r>
          </a:p>
          <a:p>
            <a:pPr marL="285750" lvl="0" indent="-285750" rtl="0" fontAlgn="base">
              <a:buFont typeface="Arial" panose="020B0604020202020204" pitchFamily="34" charset="0"/>
              <a:buChar char="•"/>
            </a:pPr>
            <a:r>
              <a:rPr lang="cy-GB" dirty="0"/>
              <a:t>Er enghraifft: yn yr </a:t>
            </a:r>
            <a:r>
              <a:rPr lang="cy-GB" b="1" dirty="0"/>
              <a:t>ysgol</a:t>
            </a:r>
            <a:r>
              <a:rPr lang="cy-GB" dirty="0"/>
              <a:t>, yn y </a:t>
            </a:r>
            <a:r>
              <a:rPr lang="cy-GB" b="1" dirty="0"/>
              <a:t>cartref</a:t>
            </a:r>
            <a:r>
              <a:rPr lang="cy-GB" dirty="0"/>
              <a:t>, yn eich </a:t>
            </a:r>
            <a:r>
              <a:rPr lang="cy-GB" b="1" dirty="0"/>
              <a:t>swydd rhan amser</a:t>
            </a:r>
            <a:r>
              <a:rPr lang="cy-GB" dirty="0"/>
              <a:t>, neu drwy gymryd rhan mewn</a:t>
            </a:r>
            <a:r>
              <a:rPr lang="cy-GB" b="1" dirty="0"/>
              <a:t> gweithgareddau allgyrsiol</a:t>
            </a:r>
            <a:r>
              <a:rPr lang="cy-GB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4C1B16-7A5A-9F41-800F-9AEF00AEC5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/>
          <a:stretch/>
        </p:blipFill>
        <p:spPr>
          <a:xfrm>
            <a:off x="4556490" y="0"/>
            <a:ext cx="458751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5AF75-41A9-4840-B615-677C30E87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>
                <a:solidFill>
                  <a:schemeClr val="bg1"/>
                </a:solidFill>
              </a:rPr>
              <a:t>25</a:t>
            </a:fld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25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A7F553-B085-A744-AE59-5A2297DF3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379" y="137103"/>
            <a:ext cx="4183241" cy="777297"/>
          </a:xfrm>
        </p:spPr>
        <p:txBody>
          <a:bodyPr/>
          <a:lstStyle/>
          <a:p>
            <a:pPr rtl="0"/>
            <a:r>
              <a:rPr lang="cy-GB" dirty="0"/>
              <a:t>Tasg Ymchwil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2C6AB-5C5C-624F-8E6E-F582C57CFF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0" indent="0" rtl="0" fontAlgn="base">
              <a:buNone/>
            </a:pPr>
            <a:r>
              <a:rPr lang="cy-GB" sz="1800" dirty="0"/>
              <a:t>C. Sut mae'r yrfa rydych chi wedi'u dewis wedi newid yn ystod y ganrif ddiwethaf? Sut mae'r sgiliau a'r wybodaeth sydd eu hangen ar gyfer yr yrfa yma wedi newid? </a:t>
            </a:r>
          </a:p>
          <a:p>
            <a:pPr marL="0" lvl="0" indent="0" rtl="0" fontAlgn="base">
              <a:buNone/>
            </a:pPr>
            <a:r>
              <a:rPr lang="cy-GB" sz="1800" dirty="0"/>
              <a:t>C. Sut all yr yrfa neu'r swydd yma barhau i newid yn y dyfodol? </a:t>
            </a:r>
          </a:p>
          <a:p>
            <a:pPr marL="0" lvl="0" indent="0" rtl="0" fontAlgn="base">
              <a:buNone/>
            </a:pPr>
            <a:r>
              <a:rPr lang="cy-GB" sz="1800" dirty="0"/>
              <a:t>C. Nodwch rai o'r llwybrau astudio neu hyfforddiant sy'n arwain at yrfa yn y maes yma? </a:t>
            </a:r>
          </a:p>
          <a:p>
            <a:pPr marL="0" indent="0">
              <a:buNone/>
            </a:pPr>
            <a:br>
              <a:rPr lang="en-GB" sz="1800" dirty="0"/>
            </a:br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606FD-82DE-8C45-BB0B-8EBDF3F9B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26</a:t>
            </a:fld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2F9F18-52D0-6A44-A7CF-C4B580ABC9A0}"/>
              </a:ext>
            </a:extLst>
          </p:cNvPr>
          <p:cNvSpPr/>
          <p:nvPr/>
        </p:nvSpPr>
        <p:spPr>
          <a:xfrm>
            <a:off x="274321" y="149205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y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Dewiswch yrfa neu alwedigaeth hoffwch chi ddysgu ragor amdano. </a:t>
            </a:r>
          </a:p>
          <a:p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cy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Defnyddiwch </a:t>
            </a:r>
            <a:r>
              <a:rPr lang="cy-GB" sz="2400">
                <a:solidFill>
                  <a:schemeClr val="bg1"/>
                </a:solidFill>
                <a:latin typeface="Century Gothic" panose="020B0502020202020204" pitchFamily="34" charset="0"/>
              </a:rPr>
              <a:t>y wê </a:t>
            </a:r>
            <a:r>
              <a:rPr lang="cy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er </a:t>
            </a:r>
          </a:p>
          <a:p>
            <a:r>
              <a:rPr lang="cy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mwyn ymchwilio i’r </a:t>
            </a:r>
          </a:p>
          <a:p>
            <a:r>
              <a:rPr lang="cy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pethau canlynol:</a:t>
            </a:r>
            <a:r>
              <a:rPr lang="cy-GB" sz="2400" dirty="0">
                <a:latin typeface="Century Gothic" panose="020B0502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27674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57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952C453-55A2-0B41-BA4E-A4FDB2EF4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14" y="551192"/>
            <a:ext cx="2765618" cy="1843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99B6F0-FDB2-184F-8ED1-F2392988C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14" y="2488589"/>
            <a:ext cx="2757392" cy="18382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1CA238-CBDF-4349-B1B9-3FE026168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21" y="550113"/>
            <a:ext cx="2306030" cy="1844824"/>
          </a:xfrm>
          <a:prstGeom prst="rect">
            <a:avLst/>
          </a:prstGeom>
        </p:spPr>
      </p:pic>
      <p:pic>
        <p:nvPicPr>
          <p:cNvPr id="16" name="Picture Placeholder 9">
            <a:extLst>
              <a:ext uri="{FF2B5EF4-FFF2-40B4-BE49-F238E27FC236}">
                <a16:creationId xmlns:a16="http://schemas.microsoft.com/office/drawing/2014/main" id="{D00C57CF-EC21-F24E-BB85-21DE6C0826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r="10588" b="3071"/>
          <a:stretch/>
        </p:blipFill>
        <p:spPr>
          <a:xfrm>
            <a:off x="6307826" y="2488589"/>
            <a:ext cx="2306225" cy="1838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E17D40-4BD1-E14E-AF9E-504C252D18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3" y="550113"/>
            <a:ext cx="2785532" cy="1854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4EC6FF-3BD3-784D-96DB-ACDBEA4F63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20"/>
          <a:stretch/>
        </p:blipFill>
        <p:spPr>
          <a:xfrm>
            <a:off x="550093" y="2488589"/>
            <a:ext cx="2785532" cy="18570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A6316-CE2E-9743-8788-015411A56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3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2084F-2166-1F45-9145-3C797C820C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046" y="838982"/>
            <a:ext cx="4006961" cy="3781503"/>
          </a:xfrm>
        </p:spPr>
        <p:txBody>
          <a:bodyPr/>
          <a:lstStyle/>
          <a:p>
            <a:pPr rtl="0"/>
            <a:r>
              <a:rPr lang="cy-GB" sz="3000" b="1" dirty="0"/>
              <a:t>C. Sut mae'r byd gwaith wedi newid ar gyfer eich hen neiniau a theidiau/ neiniau a theidiau a'ch rhieni dros y 50 blynedd diwethaf?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3A51F-9E68-A648-BE99-58F87B7D98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rtl="0"/>
            <a:r>
              <a:rPr lang="cy-GB" sz="3000" b="1" dirty="0"/>
              <a:t>C. Sut oedd rhaid iddyn nhw ymateb?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5F40F5-10B8-FC48-AEFA-D30749E5CC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89" y="2503052"/>
            <a:ext cx="4584111" cy="26404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F753B6-4F79-CB4B-AD19-66485786B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111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673D389-C310-A742-8D42-5975DF1B8269}"/>
              </a:ext>
            </a:extLst>
          </p:cNvPr>
          <p:cNvSpPr/>
          <p:nvPr/>
        </p:nvSpPr>
        <p:spPr>
          <a:xfrm>
            <a:off x="2463386" y="3464506"/>
            <a:ext cx="4851814" cy="331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4840D53-AFEA-5A41-956E-9E17E49EC65C}"/>
              </a:ext>
            </a:extLst>
          </p:cNvPr>
          <p:cNvSpPr/>
          <p:nvPr/>
        </p:nvSpPr>
        <p:spPr>
          <a:xfrm>
            <a:off x="2463386" y="2234493"/>
            <a:ext cx="4851814" cy="331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0284B-B661-EC47-9CDD-32116F614E68}"/>
              </a:ext>
            </a:extLst>
          </p:cNvPr>
          <p:cNvSpPr/>
          <p:nvPr/>
        </p:nvSpPr>
        <p:spPr>
          <a:xfrm>
            <a:off x="2463386" y="882468"/>
            <a:ext cx="4851814" cy="331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03DFC-6EA6-B84A-A83F-88B4D9042C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0"/>
            <a:r>
              <a:rPr lang="cy-GB" sz="1800"/>
              <a:t>Y byd gwaith newidiol yn y DU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1A7408-ED47-FA48-872F-181AE2B72CDC}"/>
              </a:ext>
            </a:extLst>
          </p:cNvPr>
          <p:cNvGrpSpPr/>
          <p:nvPr/>
        </p:nvGrpSpPr>
        <p:grpSpPr>
          <a:xfrm>
            <a:off x="2778837" y="3941648"/>
            <a:ext cx="448001" cy="511960"/>
            <a:chOff x="2787413" y="3941648"/>
            <a:chExt cx="448001" cy="5119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F73A45-3814-8448-9FB4-7CA9638D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3751" y="3941648"/>
              <a:ext cx="181663" cy="5119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930C1B-1133-C849-9D8D-1C86615FC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87413" y="3941648"/>
              <a:ext cx="222950" cy="51196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84EF249-2A68-C44D-BAA3-97F6C04206EC}"/>
              </a:ext>
            </a:extLst>
          </p:cNvPr>
          <p:cNvSpPr/>
          <p:nvPr/>
        </p:nvSpPr>
        <p:spPr>
          <a:xfrm>
            <a:off x="2125836" y="3496592"/>
            <a:ext cx="17540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cy-GB" sz="1100" b="1" dirty="0"/>
              <a:t>           % wedi'u Cyflogi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984209-213E-5541-84CE-758DA47088D4}"/>
              </a:ext>
            </a:extLst>
          </p:cNvPr>
          <p:cNvSpPr/>
          <p:nvPr/>
        </p:nvSpPr>
        <p:spPr>
          <a:xfrm>
            <a:off x="4499546" y="1571035"/>
            <a:ext cx="8242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cy-GB" sz="1100" b="1"/>
              <a:t>50 miliwn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1046EB-348A-5F49-A9BC-07BEA07C9112}"/>
              </a:ext>
            </a:extLst>
          </p:cNvPr>
          <p:cNvSpPr/>
          <p:nvPr/>
        </p:nvSpPr>
        <p:spPr>
          <a:xfrm>
            <a:off x="6070070" y="1571035"/>
            <a:ext cx="10214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cy-GB" sz="1100" b="1" dirty="0"/>
              <a:t>66.57 miliwn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8CD5EF-B9F0-8E43-AF03-DDA27A62E362}"/>
              </a:ext>
            </a:extLst>
          </p:cNvPr>
          <p:cNvSpPr/>
          <p:nvPr/>
        </p:nvSpPr>
        <p:spPr>
          <a:xfrm>
            <a:off x="2561851" y="922287"/>
            <a:ext cx="13452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cy-GB" sz="1100" b="1"/>
              <a:t>Y Boblogaeth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D2933B-9BF1-0C42-9316-68E77270A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083" y="2602122"/>
            <a:ext cx="725509" cy="784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600599-C56C-E14D-B6C3-D64CAAD3D7EE}"/>
              </a:ext>
            </a:extLst>
          </p:cNvPr>
          <p:cNvSpPr/>
          <p:nvPr/>
        </p:nvSpPr>
        <p:spPr>
          <a:xfrm>
            <a:off x="2561851" y="2261642"/>
            <a:ext cx="881973" cy="237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cy-GB" sz="1100" b="1"/>
              <a:t>Y Gweithlu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C43E20-DCB2-5F43-A716-7FAF874A74BF}"/>
              </a:ext>
            </a:extLst>
          </p:cNvPr>
          <p:cNvSpPr/>
          <p:nvPr/>
        </p:nvSpPr>
        <p:spPr>
          <a:xfrm>
            <a:off x="4559659" y="866352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cy-GB" b="1" dirty="0"/>
              <a:t>1952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E75FDB-81E8-3E41-A3FA-B8938E5BC876}"/>
              </a:ext>
            </a:extLst>
          </p:cNvPr>
          <p:cNvSpPr/>
          <p:nvPr/>
        </p:nvSpPr>
        <p:spPr>
          <a:xfrm>
            <a:off x="4499546" y="2864665"/>
            <a:ext cx="8242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cy-GB" sz="1100" b="1"/>
              <a:t>23 miliwn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7696D0-69C0-B449-9237-591D02151523}"/>
              </a:ext>
            </a:extLst>
          </p:cNvPr>
          <p:cNvSpPr/>
          <p:nvPr/>
        </p:nvSpPr>
        <p:spPr>
          <a:xfrm>
            <a:off x="6070070" y="2818286"/>
            <a:ext cx="10214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cy-GB" sz="1100" b="1"/>
              <a:t>32.39 miliwn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F7FACD-C8B6-3840-B156-0CF3E0C8ACB8}"/>
              </a:ext>
            </a:extLst>
          </p:cNvPr>
          <p:cNvSpPr/>
          <p:nvPr/>
        </p:nvSpPr>
        <p:spPr>
          <a:xfrm>
            <a:off x="4253485" y="3948377"/>
            <a:ext cx="13163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cy-GB" sz="1100" b="1" dirty="0"/>
              <a:t>35% o fenywod </a:t>
            </a:r>
          </a:p>
          <a:p>
            <a:pPr algn="ctr" rtl="0"/>
            <a:r>
              <a:rPr lang="cy-GB" sz="1100" b="1" dirty="0"/>
              <a:t>oed gwaith  </a:t>
            </a:r>
          </a:p>
          <a:p>
            <a:pPr algn="ctr" rtl="0"/>
            <a:r>
              <a:rPr lang="cy-GB" sz="1100" b="1" dirty="0"/>
              <a:t> mewn gwaith a </a:t>
            </a:r>
          </a:p>
          <a:p>
            <a:pPr algn="ctr" rtl="0"/>
            <a:r>
              <a:rPr lang="cy-GB" sz="1100" b="1" dirty="0"/>
              <a:t> 88% o ddynion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B0AE61-9C0C-4740-B7A9-ACA7F0BACC5B}"/>
              </a:ext>
            </a:extLst>
          </p:cNvPr>
          <p:cNvSpPr/>
          <p:nvPr/>
        </p:nvSpPr>
        <p:spPr>
          <a:xfrm>
            <a:off x="5942636" y="3974679"/>
            <a:ext cx="12763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cy-GB" sz="1100" b="1" dirty="0"/>
              <a:t>71% o fenywod </a:t>
            </a:r>
          </a:p>
          <a:p>
            <a:pPr algn="ctr" rtl="0"/>
            <a:r>
              <a:rPr lang="cy-GB" sz="1100" b="1" dirty="0"/>
              <a:t>oed gwaith</a:t>
            </a:r>
          </a:p>
          <a:p>
            <a:pPr algn="ctr" rtl="0"/>
            <a:r>
              <a:rPr lang="cy-GB" sz="1100" b="1" dirty="0"/>
              <a:t>mewn gwaith a </a:t>
            </a:r>
          </a:p>
          <a:p>
            <a:pPr algn="ctr" rtl="0"/>
            <a:r>
              <a:rPr lang="cy-GB" sz="1100" b="1" dirty="0"/>
              <a:t>80% o ddynion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8C488E4-22CF-2848-A548-56AE5440EE55}"/>
              </a:ext>
            </a:extLst>
          </p:cNvPr>
          <p:cNvSpPr/>
          <p:nvPr/>
        </p:nvSpPr>
        <p:spPr>
          <a:xfrm>
            <a:off x="6228767" y="865196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cy-GB" b="1"/>
              <a:t>2018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4C1F86-47C8-3B4E-A3BD-270212990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040" y="1245397"/>
            <a:ext cx="1033594" cy="9448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EEF80-1974-6743-BBF5-CD4944B57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5821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D09E5-1EEA-B841-AB47-5B7CFC35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00" y="170221"/>
            <a:ext cx="4006961" cy="316960"/>
          </a:xfrm>
        </p:spPr>
        <p:txBody>
          <a:bodyPr/>
          <a:lstStyle/>
          <a:p>
            <a:pPr rtl="0"/>
            <a:r>
              <a:rPr lang="cy-GB" sz="1600"/>
              <a:t> Y byd gwaith newidiol yn y DU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45E0C-56BE-174B-A4A2-AB9FA55CF9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046" y="649907"/>
            <a:ext cx="4006961" cy="4159653"/>
          </a:xfrm>
        </p:spPr>
        <p:txBody>
          <a:bodyPr/>
          <a:lstStyle/>
          <a:p>
            <a:pPr marL="285750" lvl="0" indent="-285750" rtl="0" fontAlgn="base">
              <a:buFont typeface="Arial" panose="020B0604020202020204" pitchFamily="34" charset="0"/>
              <a:buChar char="•"/>
            </a:pPr>
            <a:r>
              <a:rPr lang="cy-GB" sz="1400" dirty="0"/>
              <a:t>Cyflwyno </a:t>
            </a:r>
            <a:r>
              <a:rPr lang="cy-GB" sz="1400" b="1" dirty="0"/>
              <a:t>cyfrifiaduron</a:t>
            </a:r>
            <a:r>
              <a:rPr lang="cy-GB" sz="1400" dirty="0"/>
              <a:t> personol, </a:t>
            </a:r>
            <a:r>
              <a:rPr lang="cy-GB" sz="1400" b="1" dirty="0"/>
              <a:t>e-byst </a:t>
            </a:r>
            <a:r>
              <a:rPr lang="cy-GB" sz="1400" dirty="0"/>
              <a:t>a'r </a:t>
            </a:r>
            <a:r>
              <a:rPr lang="cy-GB" sz="1400" b="1" dirty="0"/>
              <a:t>wê.</a:t>
            </a:r>
          </a:p>
          <a:p>
            <a:pPr marL="285750" lvl="0" indent="-285750" rtl="0" fontAlgn="base">
              <a:buFont typeface="Arial" panose="020B0604020202020204" pitchFamily="34" charset="0"/>
              <a:buChar char="•"/>
            </a:pPr>
            <a:r>
              <a:rPr lang="cy-GB" sz="1400" dirty="0"/>
              <a:t>Cynnydd mewn</a:t>
            </a:r>
            <a:r>
              <a:rPr lang="cy-GB" sz="1400" b="1" dirty="0"/>
              <a:t> trefniadau gweithio hyblyg</a:t>
            </a:r>
            <a:r>
              <a:rPr lang="cy-GB" sz="1400" dirty="0"/>
              <a:t>: cytundebau ‘dim oriau’, gweithio gartref, yr economi 'gig', absenoldeb mamolaeth/tadolaeth.</a:t>
            </a:r>
          </a:p>
          <a:p>
            <a:pPr marL="285750" lvl="0" indent="-285750" rtl="0" fontAlgn="base">
              <a:buFont typeface="Arial" panose="020B0604020202020204" pitchFamily="34" charset="0"/>
              <a:buChar char="•"/>
            </a:pPr>
            <a:r>
              <a:rPr lang="cy-GB" sz="1400" dirty="0"/>
              <a:t>Cyflwyno Deddf Cyflog Cyfartal</a:t>
            </a:r>
            <a:r>
              <a:rPr lang="cy-GB" sz="1400" b="1" dirty="0"/>
              <a:t> </a:t>
            </a:r>
            <a:r>
              <a:rPr lang="cy-GB" sz="1400" dirty="0"/>
              <a:t>yn 1970.</a:t>
            </a:r>
          </a:p>
          <a:p>
            <a:pPr marL="285750" lvl="0" indent="-285750" rtl="0" fontAlgn="base">
              <a:buFont typeface="Arial" panose="020B0604020202020204" pitchFamily="34" charset="0"/>
              <a:buChar char="•"/>
            </a:pPr>
            <a:r>
              <a:rPr lang="cy-GB" sz="1400" dirty="0"/>
              <a:t>Newid o </a:t>
            </a:r>
            <a:r>
              <a:rPr lang="cy-GB" sz="1400" b="1" dirty="0"/>
              <a:t>economi sy'n seiliedig ar weithgynhyrchu i economi sy'n seiliedig ar wasanaeth</a:t>
            </a:r>
            <a:r>
              <a:rPr lang="cy-GB" sz="1400" dirty="0"/>
              <a:t>. Roedd % y gweithwyr yn y sector gwasanaethu wedi cynyddu o 33% yn 1841 i 80% yn 2011.</a:t>
            </a:r>
          </a:p>
          <a:p>
            <a:pPr marL="285750" lvl="0" indent="-285750" rtl="0" fontAlgn="base">
              <a:buFont typeface="Arial" panose="020B0604020202020204" pitchFamily="34" charset="0"/>
              <a:buChar char="•"/>
            </a:pPr>
            <a:r>
              <a:rPr lang="cy-GB" sz="1400" dirty="0"/>
              <a:t>Gostyngiad</a:t>
            </a:r>
            <a:r>
              <a:rPr lang="cy-GB" sz="1400" b="1" dirty="0"/>
              <a:t> mewn rhai meysydd gwaith</a:t>
            </a:r>
            <a:r>
              <a:rPr lang="cy-GB" sz="1400" dirty="0"/>
              <a:t> megis cloddio glo (1.19 miliwn o swyddi yn 1920 i gymharu â 1000 o swyddi yn 2017).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FD5D11-908A-8045-9BA4-88F964D8D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81" y="0"/>
            <a:ext cx="2522592" cy="1681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966CD4-4C8F-3C42-A1C9-B485481EF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9" b="4050"/>
          <a:stretch/>
        </p:blipFill>
        <p:spPr>
          <a:xfrm>
            <a:off x="4571479" y="1681729"/>
            <a:ext cx="2046609" cy="18747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A23A7A-C931-B948-8578-FD81BF023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91" y="0"/>
            <a:ext cx="2522594" cy="16817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DFC1C5-CABC-BF4A-B934-C7F4CA482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90" y="1681730"/>
            <a:ext cx="2522595" cy="16817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7AF2A1-89DA-FA4A-9A53-F64DBEF9A8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1"/>
          <a:stretch/>
        </p:blipFill>
        <p:spPr>
          <a:xfrm>
            <a:off x="6618090" y="3363459"/>
            <a:ext cx="2522596" cy="17800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811A5-2B96-804B-A0A8-4091B31C3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>
                <a:solidFill>
                  <a:schemeClr val="bg1"/>
                </a:solidFill>
              </a:rPr>
              <a:t>6</a:t>
            </a:fld>
            <a:endParaRPr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 r="10882"/>
          <a:stretch/>
        </p:blipFill>
        <p:spPr>
          <a:xfrm>
            <a:off x="4572000" y="3358752"/>
            <a:ext cx="2040673" cy="178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26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EEBB7-65EE-4242-BCC2-9B99D48DB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9757" y="491708"/>
            <a:ext cx="2953731" cy="316711"/>
          </a:xfrm>
        </p:spPr>
        <p:txBody>
          <a:bodyPr/>
          <a:lstStyle/>
          <a:p>
            <a:pPr rtl="0"/>
            <a:r>
              <a:rPr lang="cy-GB" sz="3200" b="1" dirty="0"/>
              <a:t>C: Pa swyddi ydych chi'n meddwl bydd galw amdanyn nhw yn 2030 a pham?</a:t>
            </a:r>
          </a:p>
          <a:p>
            <a:endParaRPr lang="en-US" dirty="0"/>
          </a:p>
        </p:txBody>
      </p:sp>
      <p:pic>
        <p:nvPicPr>
          <p:cNvPr id="12" name="Picture 8" descr="people working inside white and black room">
            <a:extLst>
              <a:ext uri="{FF2B5EF4-FFF2-40B4-BE49-F238E27FC236}">
                <a16:creationId xmlns:a16="http://schemas.microsoft.com/office/drawing/2014/main" id="{676D0679-1061-4740-8767-43C4C5F36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16009" b="16321"/>
          <a:stretch/>
        </p:blipFill>
        <p:spPr bwMode="auto">
          <a:xfrm>
            <a:off x="3116900" y="1535102"/>
            <a:ext cx="2376367" cy="1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300B63-8DFF-4440-8538-D032C6DF45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r="14877"/>
          <a:stretch/>
        </p:blipFill>
        <p:spPr>
          <a:xfrm>
            <a:off x="2129" y="3114571"/>
            <a:ext cx="1593175" cy="1589478"/>
          </a:xfrm>
          <a:prstGeom prst="rect">
            <a:avLst/>
          </a:prstGeom>
        </p:spPr>
      </p:pic>
      <p:pic>
        <p:nvPicPr>
          <p:cNvPr id="14" name="Picture 10" descr="https://images.unsplash.com/photo-1537900800837-0ae9ef5a63a7?ixlib=rb-0.3.5&amp;ixid=eyJhcHBfaWQiOjEyMDd9&amp;s=de1bbbeb54b9a6962c314f288e016e9b&amp;dpr=1&amp;auto=format&amp;fit=crop&amp;w=1000&amp;q=80&amp;cs=tinysrgb">
            <a:extLst>
              <a:ext uri="{FF2B5EF4-FFF2-40B4-BE49-F238E27FC236}">
                <a16:creationId xmlns:a16="http://schemas.microsoft.com/office/drawing/2014/main" id="{1B96D450-B4CA-7D49-B634-6EFA68FF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4"/>
          <a:stretch/>
        </p:blipFill>
        <p:spPr bwMode="auto">
          <a:xfrm flipH="1">
            <a:off x="1566865" y="0"/>
            <a:ext cx="1630829" cy="156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5EF2E987-9A3C-EA42-8C40-CB749279BC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8"/>
          <a:stretch/>
        </p:blipFill>
        <p:spPr>
          <a:xfrm>
            <a:off x="1" y="2"/>
            <a:ext cx="1572380" cy="15614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AD5A6D-D1CB-A647-B5C0-9941418BDC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20"/>
          <a:stretch/>
        </p:blipFill>
        <p:spPr>
          <a:xfrm>
            <a:off x="1575566" y="1522272"/>
            <a:ext cx="1604634" cy="16019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7A88DD-6577-C241-BCA9-B9C991AF92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96"/>
          <a:stretch/>
        </p:blipFill>
        <p:spPr>
          <a:xfrm>
            <a:off x="1798" y="1558163"/>
            <a:ext cx="1572380" cy="1550743"/>
          </a:xfrm>
          <a:prstGeom prst="rect">
            <a:avLst/>
          </a:prstGeom>
        </p:spPr>
      </p:pic>
      <p:pic>
        <p:nvPicPr>
          <p:cNvPr id="18" name="Picture 2" descr="Man Standing on Stainless Steel Filamend">
            <a:extLst>
              <a:ext uri="{FF2B5EF4-FFF2-40B4-BE49-F238E27FC236}">
                <a16:creationId xmlns:a16="http://schemas.microsoft.com/office/drawing/2014/main" id="{059EEB70-452D-E24B-91F2-141FF2C34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13" y="-12098"/>
            <a:ext cx="2332753" cy="15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an standing beside train rail">
            <a:extLst>
              <a:ext uri="{FF2B5EF4-FFF2-40B4-BE49-F238E27FC236}">
                <a16:creationId xmlns:a16="http://schemas.microsoft.com/office/drawing/2014/main" id="{0E2ADD8D-A2A3-714E-800B-500EB2470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/>
          <a:stretch/>
        </p:blipFill>
        <p:spPr bwMode="auto">
          <a:xfrm>
            <a:off x="3098528" y="3107983"/>
            <a:ext cx="2394408" cy="159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2DBEA6-FAE6-E742-BA4A-AAA75E5E39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r="24529"/>
          <a:stretch/>
        </p:blipFill>
        <p:spPr>
          <a:xfrm>
            <a:off x="1568727" y="3115021"/>
            <a:ext cx="1600114" cy="15890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18A4F-AA26-214C-94B7-35C1E8554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1378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AA296-43B4-8F46-A4D0-E5E7CCCA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cy-GB"/>
              <a:t>Gweithgaredd ychwanegol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1BA03-238D-364B-93D7-ECD2E60075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cy-GB" sz="1600" dirty="0"/>
              <a:t>Mae'r byd gwaith wedi newid yn sylweddol dros amser.</a:t>
            </a:r>
          </a:p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cy-GB" sz="1600" dirty="0"/>
              <a:t>Mae cyflymder a maint y newid hwnnw wedi cynyddu dros y 50 mlynedd diwethaf.</a:t>
            </a:r>
          </a:p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cy-GB" sz="1600" dirty="0"/>
              <a:t>Mae hen neiniau a theidiau/neiniau a theidiau a rhieni wedi gorfod ymateb i'r newidiadau yma.</a:t>
            </a:r>
          </a:p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cy-GB" sz="1600" dirty="0"/>
              <a:t>Bydd cyflymder a maint y newidiadau i'r byd gwaith yn parhau i gynyddu yn y dyfodol a bydd angen i bobl ymateb ac addasu.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475278-CA12-D94B-8AD6-24EC02814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3"/>
          <a:stretch/>
        </p:blipFill>
        <p:spPr>
          <a:xfrm>
            <a:off x="4571242" y="0"/>
            <a:ext cx="4572757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7B60E-4EB6-124F-B2DF-ED09EB588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>
                <a:solidFill>
                  <a:schemeClr val="bg1"/>
                </a:solidFill>
              </a:rPr>
              <a:t>8</a:t>
            </a:fld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30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1BA03-238D-364B-93D7-ECD2E60075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046" y="320508"/>
            <a:ext cx="4006961" cy="3781503"/>
          </a:xfrm>
        </p:spPr>
        <p:txBody>
          <a:bodyPr/>
          <a:lstStyle/>
          <a:p>
            <a:pPr rtl="0"/>
            <a:r>
              <a:rPr lang="cy-GB"/>
              <a:t>Yn 2017, cyhoeddodd Nesta a Pearson adroddiad Future of Skills. Mae'r adroddiad yma'n: </a:t>
            </a:r>
          </a:p>
          <a:p>
            <a:endParaRPr lang="en-GB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/>
              <a:t>Esbonio sut mae'r byd gwaith yn debygol o newid yn y dyfodol.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/>
              <a:t>Archwilio goblygiadau'r newidiadau yma o ran sgiliau.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-GB"/>
              <a:t>Rhagweld nifer o alwedigaethau newydd.</a:t>
            </a:r>
          </a:p>
          <a:p>
            <a:endParaRPr lang="en-GB" dirty="0"/>
          </a:p>
          <a:p>
            <a:pPr rtl="0"/>
            <a:r>
              <a:rPr lang="cy-GB" sz="2000" b="1"/>
              <a:t>Allwch chi ragfynegi beth mae'n ei ddweud?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475278-CA12-D94B-8AD6-24EC02814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68" y="0"/>
            <a:ext cx="3630705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3B3A57-4FA6-AF4F-AA73-F962E1904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C2CF31C5-0DA4-9743-AB7E-AA44E3BEDF9B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88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Slides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F4E9156A-2CFC-F349-A967-F02331743C4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0962F45A-4396-B34C-863F-77B8C5DC795F}"/>
    </a:ext>
  </a:extLst>
</a:theme>
</file>

<file path=ppt/theme/theme3.xml><?xml version="1.0" encoding="utf-8"?>
<a:theme xmlns:a="http://schemas.openxmlformats.org/drawingml/2006/main" name="Navigation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4FB6BBA5-3160-FE43-8F79-A36BE8F55CC3}"/>
    </a:ext>
  </a:extLst>
</a:theme>
</file>

<file path=ppt/theme/theme4.xml><?xml version="1.0" encoding="utf-8"?>
<a:theme xmlns:a="http://schemas.openxmlformats.org/drawingml/2006/main" name="Text and bullets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B1CFC5FC-F807-9D4B-96CB-1B28FADCDBC6}"/>
    </a:ext>
  </a:extLst>
</a:theme>
</file>

<file path=ppt/theme/theme5.xml><?xml version="1.0" encoding="utf-8"?>
<a:theme xmlns:a="http://schemas.openxmlformats.org/drawingml/2006/main" name="Image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043F1FD9-24DE-A245-B4D7-80AED78F3BE3}"/>
    </a:ext>
  </a:extLst>
</a:theme>
</file>

<file path=ppt/theme/theme6.xml><?xml version="1.0" encoding="utf-8"?>
<a:theme xmlns:a="http://schemas.openxmlformats.org/drawingml/2006/main" name="Dividers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50A70E7F-0E26-7D4D-A5D6-B6753BF09015}"/>
    </a:ext>
  </a:extLst>
</a:theme>
</file>

<file path=ppt/theme/theme7.xml><?xml version="1.0" encoding="utf-8"?>
<a:theme xmlns:a="http://schemas.openxmlformats.org/drawingml/2006/main" name="Tables, Charts + SmartArt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9E0AE66C-0978-194F-BB79-42F7C88530E3}"/>
    </a:ext>
  </a:extLst>
</a:theme>
</file>

<file path=ppt/theme/theme8.xml><?xml version="1.0" encoding="utf-8"?>
<a:theme xmlns:a="http://schemas.openxmlformats.org/drawingml/2006/main" name="Video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3010B5C8-CC85-0347-A9C2-18432776BE7E}"/>
    </a:ext>
  </a:extLst>
</a:theme>
</file>

<file path=ppt/theme/theme9.xml><?xml version="1.0" encoding="utf-8"?>
<a:theme xmlns:a="http://schemas.openxmlformats.org/drawingml/2006/main" name="End Slides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BB3D5F7C-305E-9D42-B932-E33B345EAC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1413</TotalTime>
  <Words>1363</Words>
  <Application>Microsoft Office PowerPoint</Application>
  <PresentationFormat>On-screen Show (16:9)</PresentationFormat>
  <Paragraphs>219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Century Gothic</vt:lpstr>
      <vt:lpstr>Title Slides</vt:lpstr>
      <vt:lpstr>Contents</vt:lpstr>
      <vt:lpstr>Navigation</vt:lpstr>
      <vt:lpstr>Text and bullets</vt:lpstr>
      <vt:lpstr>Image</vt:lpstr>
      <vt:lpstr>Dividers</vt:lpstr>
      <vt:lpstr>Tables, Charts + SmartArt</vt:lpstr>
      <vt:lpstr>Video</vt:lpstr>
      <vt:lpstr>End Slides</vt:lpstr>
      <vt:lpstr>Dyfodol y Byd Gwaith </vt:lpstr>
      <vt:lpstr>Amcanion Dysgu</vt:lpstr>
      <vt:lpstr>PowerPoint Presentation</vt:lpstr>
      <vt:lpstr>PowerPoint Presentation</vt:lpstr>
      <vt:lpstr>PowerPoint Presentation</vt:lpstr>
      <vt:lpstr> Y byd gwaith newidiol yn y DU </vt:lpstr>
      <vt:lpstr>PowerPoint Presentation</vt:lpstr>
      <vt:lpstr>Gweithgaredd ychwanegol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CWIS - CWESTIWN 6</vt:lpstr>
      <vt:lpstr>PowerPoint Presentation</vt:lpstr>
      <vt:lpstr>PowerPoint Presentation</vt:lpstr>
      <vt:lpstr>PowerPoint Presentation</vt:lpstr>
      <vt:lpstr>Gweithgaredd ychwanegol - GWEITHGAREDD 1</vt:lpstr>
      <vt:lpstr>PowerPoint Presentation</vt:lpstr>
      <vt:lpstr>PowerPoint Presentation</vt:lpstr>
      <vt:lpstr>GWEITHGAREDD 2</vt:lpstr>
      <vt:lpstr>PowerPoint Presentation</vt:lpstr>
      <vt:lpstr>PowerPoint Presentation</vt:lpstr>
      <vt:lpstr>Bodloni Her Byd Gwaith y Dyfodol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Skills</dc:title>
  <dc:creator>Paul Speirs</dc:creator>
  <cp:lastModifiedBy>Nyangala Zolho</cp:lastModifiedBy>
  <cp:revision>127</cp:revision>
  <cp:lastPrinted>2018-09-20T14:43:07Z</cp:lastPrinted>
  <dcterms:created xsi:type="dcterms:W3CDTF">2018-09-13T12:10:50Z</dcterms:created>
  <dcterms:modified xsi:type="dcterms:W3CDTF">2019-01-07T12:31:37Z</dcterms:modified>
</cp:coreProperties>
</file>