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0" r:id="rId2"/>
    <p:sldMasterId id="2147483735" r:id="rId3"/>
    <p:sldMasterId id="2147483676" r:id="rId4"/>
    <p:sldMasterId id="2147483680" r:id="rId5"/>
    <p:sldMasterId id="2147483693" r:id="rId6"/>
    <p:sldMasterId id="2147483706" r:id="rId7"/>
    <p:sldMasterId id="2147483714" r:id="rId8"/>
    <p:sldMasterId id="2147483726" r:id="rId9"/>
  </p:sldMasterIdLst>
  <p:notesMasterIdLst>
    <p:notesMasterId r:id="rId37"/>
  </p:notesMasterIdLst>
  <p:handoutMasterIdLst>
    <p:handoutMasterId r:id="rId38"/>
  </p:handoutMasterIdLst>
  <p:sldIdLst>
    <p:sldId id="293" r:id="rId10"/>
    <p:sldId id="257" r:id="rId11"/>
    <p:sldId id="263" r:id="rId12"/>
    <p:sldId id="260" r:id="rId13"/>
    <p:sldId id="262" r:id="rId14"/>
    <p:sldId id="306" r:id="rId15"/>
    <p:sldId id="265" r:id="rId16"/>
    <p:sldId id="283" r:id="rId17"/>
    <p:sldId id="302" r:id="rId18"/>
    <p:sldId id="294" r:id="rId19"/>
    <p:sldId id="295" r:id="rId20"/>
    <p:sldId id="296" r:id="rId21"/>
    <p:sldId id="297" r:id="rId22"/>
    <p:sldId id="298" r:id="rId23"/>
    <p:sldId id="305" r:id="rId24"/>
    <p:sldId id="304" r:id="rId25"/>
    <p:sldId id="301" r:id="rId26"/>
    <p:sldId id="270" r:id="rId27"/>
    <p:sldId id="271" r:id="rId28"/>
    <p:sldId id="286" r:id="rId29"/>
    <p:sldId id="272" r:id="rId30"/>
    <p:sldId id="303" r:id="rId31"/>
    <p:sldId id="276" r:id="rId32"/>
    <p:sldId id="275" r:id="rId33"/>
    <p:sldId id="288" r:id="rId34"/>
    <p:sldId id="289" r:id="rId35"/>
    <p:sldId id="292" r:id="rId36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mi Kennedy" initials="NK" lastIdx="3" clrIdx="0">
    <p:extLst>
      <p:ext uri="{19B8F6BF-5375-455C-9EA6-DF929625EA0E}">
        <p15:presenceInfo xmlns:p15="http://schemas.microsoft.com/office/powerpoint/2012/main" userId="S-1-5-21-600606445-897779884-259006233-70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00"/>
    <a:srgbClr val="9B00C3"/>
    <a:srgbClr val="FFB819"/>
    <a:srgbClr val="FF0041"/>
    <a:srgbClr val="A5948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88" autoAdjust="0"/>
    <p:restoredTop sz="63914" autoAdjust="0"/>
  </p:normalViewPr>
  <p:slideViewPr>
    <p:cSldViewPr snapToGrid="0" snapToObjects="1">
      <p:cViewPr varScale="1">
        <p:scale>
          <a:sx n="57" d="100"/>
          <a:sy n="57" d="100"/>
        </p:scale>
        <p:origin x="1880" y="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3800" y="1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commentAuthors" Target="commentAuthor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F8B0A-116C-48DE-98CD-1B3F7D7FF9B9}" type="datetimeFigureOut">
              <a:rPr lang="en-GB" smtClean="0"/>
              <a:t>19/12/2018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6825F-6BE9-4A25-A0AC-7CB85BBE0DF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886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B9606-338B-4E27-A99D-9DFF4B809600}" type="datetimeFigureOut">
              <a:rPr lang="en-GB" smtClean="0"/>
              <a:t>19/12/2018</a:t>
            </a:fld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E6FFC-A2C9-4936-83E1-10BEE09A392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56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pd.co.uk/Images/britain-at-work-in-the-reign-of-queen-elizabeth-ii_2012_tcm18-10253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ons.gov.uk/employmentandlabourmarket/peopleinwork/employmentandemployeetypes/bulletins/uklabourmarket/october2018#main-points-for-june-to-august-2018" TargetMode="External"/><Relationship Id="rId5" Type="http://schemas.openxmlformats.org/officeDocument/2006/relationships/hyperlink" Target="https://www.ons.gov.uk/employmentandlabourmarket/peopleinwork/employmentandemployeetypes/bulletins/uklabourmarket/june2018" TargetMode="External"/><Relationship Id="rId4" Type="http://schemas.openxmlformats.org/officeDocument/2006/relationships/hyperlink" Target="http://worldpopulationreview.com/countries/united-kingdom-population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s.gov.uk/economy/economicoutputandproductivity/output/articles/fivefactsabouttheukservicesector/2016-09-2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ssets.publishing.service.gov.uk/government/uploads/system/uploads/attachment_data/file/729978/Coal_since_1853.xls" TargetMode="External"/><Relationship Id="rId4" Type="http://schemas.openxmlformats.org/officeDocument/2006/relationships/hyperlink" Target="https://www.ons.gov.uk/employmentandlabourmarket/peopleinwork/employmentandemployeetypes/bulletins/uklabourmarket/october2018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15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98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31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16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Philpott, J., CIPD (2012), Britain at work in the reign of Queen Elizabeth II. Available: 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https://www.cipd.co.uk/Images/britain-at-work-in-the-reign-of-queen-elizabeth-ii_2012_tcm18-10253.pdf</a:t>
            </a:r>
            <a:endParaRPr lang="en-GB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Population Review (2018). United Kingdom Population. Available: 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http://worldpopulationreview.com/countries/united-kingdom-population/</a:t>
            </a:r>
            <a:endParaRPr lang="en-GB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https://www.ons.gov.uk/employmentandlabourmarket/peopleinwork/employmentandemployeetypes/bulletins/uklabourmarket/june2018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Clegg, R., ONS (2018) UK Labour market: October 2018. Available: </a:t>
            </a:r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https://www.ons.gov.uk/employmentandlabourmarket/peopleinwork/employmentandemployeetypes/bulletins/uklabourmarket/october2018#main-points-for-june-to-august-2018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68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https://www.ons.gov.uk/economy/economicoutputandproductivity/output/articles/fivefactsabouttheukservicesector/2016-09-29</a:t>
            </a: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sng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4"/>
            </a:endParaRPr>
          </a:p>
          <a:p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https://www.ons.gov.uk/employmentandlabourmarket/peopleinwork/employmentandemployeetypes/bulletins/uklabourmarket/october2018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https://assets.publishing.service.gov.uk/government/uploads/system/uploads/attachment_data/file/729978/Coal_since_1853.xls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27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76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26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04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472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E6FFC-A2C9-4936-83E1-10BEE09A3927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52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" y="0"/>
            <a:ext cx="9144000" cy="5143500"/>
          </a:xfrm>
          <a:prstGeom prst="rect">
            <a:avLst/>
          </a:prstGeom>
        </p:spPr>
      </p:pic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651642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44024" y="1031282"/>
            <a:ext cx="7041195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44023" y="1654418"/>
            <a:ext cx="7041195" cy="4101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44025" y="2246729"/>
            <a:ext cx="1824618" cy="6383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400" b="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Speaker 1</a:t>
            </a:r>
            <a:br>
              <a:rPr lang="en-GB" dirty="0"/>
            </a:br>
            <a:r>
              <a:rPr lang="en-GB" dirty="0"/>
              <a:t>Speaker 2</a:t>
            </a:r>
          </a:p>
        </p:txBody>
      </p:sp>
    </p:spTree>
    <p:extLst>
      <p:ext uri="{BB962C8B-B14F-4D97-AF65-F5344CB8AC3E}">
        <p14:creationId xmlns:p14="http://schemas.microsoft.com/office/powerpoint/2010/main" val="206298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rnshi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0"/>
          <p:cNvSpPr>
            <a:spLocks noGrp="1"/>
          </p:cNvSpPr>
          <p:nvPr>
            <p:ph type="title" hasCustomPrompt="1"/>
          </p:nvPr>
        </p:nvSpPr>
        <p:spPr>
          <a:xfrm>
            <a:off x="272468" y="459774"/>
            <a:ext cx="8229600" cy="721956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72468" y="1190579"/>
            <a:ext cx="8229600" cy="307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2468" y="1806529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68" y="4383348"/>
            <a:ext cx="1182706" cy="481255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1843060" y="4411638"/>
            <a:ext cx="1283599" cy="452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97721" y="4411638"/>
            <a:ext cx="1293269" cy="45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2053" y="4407103"/>
            <a:ext cx="1274954" cy="449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1000" b="0" i="0" dirty="0">
                <a:latin typeface="Century Gothic" charset="0"/>
                <a:ea typeface="Century Gothic" charset="0"/>
                <a:cs typeface="Century Gothic" charset="0"/>
              </a:rPr>
              <a:t>Insert partnership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0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+ Contents (Ye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4060"/>
            <a:ext cx="4572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0"/>
          <p:cNvSpPr>
            <a:spLocks noGrp="1"/>
          </p:cNvSpPr>
          <p:nvPr>
            <p:ph type="title" hasCustomPrompt="1"/>
          </p:nvPr>
        </p:nvSpPr>
        <p:spPr>
          <a:xfrm>
            <a:off x="217046" y="170221"/>
            <a:ext cx="4006961" cy="316960"/>
          </a:xfrm>
          <a:prstGeom prst="rect">
            <a:avLst/>
          </a:prstGeom>
        </p:spPr>
        <p:txBody>
          <a:bodyPr/>
          <a:lstStyle>
            <a:lvl1pPr algn="l">
              <a:defRPr sz="1400" b="1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7046" y="838982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Write an introduction to your presentation here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  <a:p>
            <a:pPr lvl="0"/>
            <a:endParaRPr lang="en-GB" dirty="0"/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77668" y="842963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 or agenda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77779" y="170220"/>
            <a:ext cx="4006850" cy="316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Heading 2</a:t>
            </a:r>
            <a:endParaRPr lang="en-US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FE91722-669B-9F45-AF05-8CED2DC68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4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94" userDrawn="1">
          <p15:clr>
            <a:srgbClr val="FBAE40"/>
          </p15:clr>
        </p15:guide>
        <p15:guide id="2" pos="18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+ Contents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0"/>
          <p:cNvSpPr>
            <a:spLocks noGrp="1"/>
          </p:cNvSpPr>
          <p:nvPr>
            <p:ph type="title" hasCustomPrompt="1"/>
          </p:nvPr>
        </p:nvSpPr>
        <p:spPr>
          <a:xfrm>
            <a:off x="217046" y="170221"/>
            <a:ext cx="4006961" cy="316960"/>
          </a:xfrm>
          <a:prstGeom prst="rect">
            <a:avLst/>
          </a:prstGeom>
        </p:spPr>
        <p:txBody>
          <a:bodyPr/>
          <a:lstStyle>
            <a:lvl1pPr algn="l">
              <a:defRPr sz="1400" b="1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77779" y="170220"/>
            <a:ext cx="4006850" cy="3169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Heading 2</a:t>
            </a:r>
            <a:endParaRPr lang="en-US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17046" y="838982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Write an introduction to your presentation here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  <a:p>
            <a:pPr lvl="0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77668" y="842963"/>
            <a:ext cx="4006961" cy="3781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 or agenda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A8E55-37B5-F041-A4A8-177C9B191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11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94">
          <p15:clr>
            <a:srgbClr val="FBAE40"/>
          </p15:clr>
        </p15:guide>
        <p15:guide id="2" pos="1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ey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79247" y="181187"/>
            <a:ext cx="8605382" cy="291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Contents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7942" y="816965"/>
            <a:ext cx="8606687" cy="3762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BBD966B-B1FF-C647-82C4-1D5A50F06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yellow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79247" y="181187"/>
            <a:ext cx="8605382" cy="2910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Contents heading</a:t>
            </a:r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7942" y="816965"/>
            <a:ext cx="8606687" cy="37629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Set out the contents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14D7089-BD3E-E941-8237-D9D97E98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4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297927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1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2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26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6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87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8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00" cy="515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24" y="807406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4953" y="2790926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29303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917559"/>
            <a:ext cx="8281988" cy="3684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1688154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0"/>
            <a:ext cx="2297927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164853"/>
            <a:ext cx="1976142" cy="4400114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 sz="1200" b="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navigation list</a:t>
            </a:r>
          </a:p>
          <a:p>
            <a:pPr lvl="0"/>
            <a:endParaRPr lang="en-GB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2464903" y="164854"/>
            <a:ext cx="6464411" cy="329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68263" y="690257"/>
            <a:ext cx="6461052" cy="38747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35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1876" y="477079"/>
            <a:ext cx="8612023" cy="0"/>
          </a:xfrm>
          <a:prstGeom prst="line">
            <a:avLst/>
          </a:prstGeom>
          <a:ln w="12700">
            <a:solidFill>
              <a:srgbClr val="A5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665757"/>
            <a:ext cx="8665184" cy="397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8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E2E056A-44D1-BF44-9840-933B437DF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37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21876" y="477079"/>
            <a:ext cx="8612023" cy="0"/>
          </a:xfrm>
          <a:prstGeom prst="line">
            <a:avLst/>
          </a:prstGeom>
          <a:ln w="12700">
            <a:solidFill>
              <a:srgbClr val="A5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68715" y="167375"/>
            <a:ext cx="8665184" cy="309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759189"/>
            <a:ext cx="4237616" cy="38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53387" y="759190"/>
            <a:ext cx="4239093" cy="3819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8C8E356-F7B0-1644-BD29-BABBCBB15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91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66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94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7D1CB29-6095-2841-AD64-285050DD5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30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4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66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C059BC3-3201-B643-BBC3-3E4C3BB71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74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4379" y="137103"/>
            <a:ext cx="4183241" cy="445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Insert list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66379" y="367259"/>
            <a:ext cx="4183241" cy="422722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lnSpc>
                <a:spcPct val="120000"/>
              </a:lnSpc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bullets–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F2B9576-D531-C540-9406-41230DCC1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45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72075" y="765951"/>
            <a:ext cx="3721100" cy="3661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6" y="765952"/>
            <a:ext cx="4757245" cy="3661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1600" baseline="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sz="1600"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 sz="1600"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 sz="1600"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 sz="1600"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5"/>
            <a:ext cx="8665184" cy="304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72073" y="4427949"/>
            <a:ext cx="372110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20E473-1811-6D4E-A068-11B42826E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2004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>
                <a:latin typeface="Century Gothic" charset="0"/>
                <a:ea typeface="Century Gothic" charset="0"/>
                <a:cs typeface="Century Gothic" charset="0"/>
              </a:rPr>
              <a:t>Insert image</a:t>
            </a:r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667063"/>
            <a:ext cx="2910116" cy="18437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74134"/>
            <a:ext cx="2912111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2510852"/>
            <a:ext cx="291211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B12CA89-6F5F-F545-B148-81D5DC520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8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Gre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1999" y="4396"/>
            <a:ext cx="4572001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-1" y="0"/>
            <a:ext cx="4572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10" y="783588"/>
            <a:ext cx="4242264" cy="13556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4244259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2139206"/>
            <a:ext cx="4244259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0343D4D-6F3A-294A-8020-97232926C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77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Oran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-19948" y="0"/>
            <a:ext cx="4601639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42711" y="783588"/>
            <a:ext cx="4242264" cy="13556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40716" y="174134"/>
            <a:ext cx="4244259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740716" y="2139206"/>
            <a:ext cx="4244259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Image reference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374" y="4755464"/>
            <a:ext cx="636458" cy="173785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50EAB29-1D5D-2746-9CA7-0575EED39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89" y="4501062"/>
            <a:ext cx="1124775" cy="3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698988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251519" y="828348"/>
            <a:ext cx="8068021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19" y="1517766"/>
            <a:ext cx="7138632" cy="3715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93433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Blac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1"/>
            <a:ext cx="637393" cy="16733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B211A-DD72-ED40-AC06-C33AEAD83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7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0"/>
            <a:ext cx="637393" cy="1673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br>
              <a:rPr lang="en-GB" dirty="0"/>
            </a:br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CDF39-152E-734B-ADC8-B42BA53EF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8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14408" y="302151"/>
            <a:ext cx="4149460" cy="4261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2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7576" y="311429"/>
            <a:ext cx="4149513" cy="42618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714409" y="4564049"/>
            <a:ext cx="4149460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>
                <a:latin typeface="Century Gothic" panose="020B0502020202020204" pitchFamily="34" charset="0"/>
              </a:rPr>
              <a:t>Image references</a:t>
            </a:r>
            <a:endParaRPr lang="en-GB" dirty="0"/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6625A50-9D66-CA49-8108-95695F1A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92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3045655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1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45656" y="1"/>
            <a:ext cx="3066756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2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12411" y="1"/>
            <a:ext cx="3045655" cy="3024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Insert image 3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0709" y="3207894"/>
            <a:ext cx="8846069" cy="13641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Short content about image – keep text to a minimum of 12pt. Once you have added your image, use the crop tool to adjust the size and frame</a:t>
            </a:r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A08B2F6-7469-654D-A275-F2212019E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27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3D944FD-9BA3-CF48-B424-578835E8F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F6D87A8-C034-3440-A1E2-B832E6D10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9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057C64D-C45D-6249-AFD3-042100564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63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3B3CBD-ACC9-C143-9EED-C2CB22B6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41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B0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43" y="4755464"/>
            <a:ext cx="636458" cy="173785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5A950EB-09CB-1D4D-BDB3-F5984DED2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8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70709" y="610896"/>
            <a:ext cx="7470494" cy="36762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Introduce a new chapter, insert a quote, ask a question or emphasise a key point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174134"/>
            <a:ext cx="7472488" cy="2626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Optional title</a:t>
            </a:r>
          </a:p>
        </p:txBody>
      </p:sp>
      <p:pic>
        <p:nvPicPr>
          <p:cNvPr id="6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881BC13-7F1F-9D49-AF76-03B966C24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030713"/>
            <a:ext cx="7116146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610264"/>
            <a:ext cx="8281988" cy="3909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1671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168715" y="904568"/>
            <a:ext cx="8665723" cy="3709014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7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0918090-78DC-BB4B-8C8C-0C194A901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8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1064892" y="865240"/>
            <a:ext cx="6872829" cy="33697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064892" y="4234968"/>
            <a:ext cx="3721101" cy="2332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FEF890A-C775-F049-AC96-FA4BF060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3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456522" y="861934"/>
            <a:ext cx="3773571" cy="34397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918526" y="861934"/>
            <a:ext cx="3773571" cy="34397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6522" y="4301657"/>
            <a:ext cx="3773571" cy="2113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18526" y="4301657"/>
            <a:ext cx="3773571" cy="2113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01B0A1B2-68A2-C645-9B43-BFCDAE921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19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918526" y="854439"/>
            <a:ext cx="3773571" cy="34914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chart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854439"/>
            <a:ext cx="4403285" cy="3491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68715" y="4345858"/>
            <a:ext cx="4403285" cy="235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9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900" dirty="0">
                <a:latin typeface="Century Gothic" panose="020B0502020202020204" pitchFamily="34" charset="0"/>
              </a:rPr>
              <a:t>Chart reference</a:t>
            </a:r>
            <a:endParaRPr lang="en-GB" dirty="0"/>
          </a:p>
        </p:txBody>
      </p:sp>
      <p:pic>
        <p:nvPicPr>
          <p:cNvPr id="11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60D226F-FB12-DD44-800D-2B6083844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9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14"/>
          </p:nvPr>
        </p:nvSpPr>
        <p:spPr>
          <a:xfrm>
            <a:off x="168715" y="1177239"/>
            <a:ext cx="8665184" cy="33629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on icon to add SmartArt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68715" y="792885"/>
            <a:ext cx="8665183" cy="384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Insert text here – keep text to a minimum of 14pt</a:t>
            </a:r>
            <a:endParaRPr lang="en-GB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8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4B8E3B1-5A46-F74D-8430-69C397197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6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sp>
        <p:nvSpPr>
          <p:cNvPr id="4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277008" y="4751020"/>
            <a:ext cx="637393" cy="167337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1"/>
            <a:br>
              <a:rPr lang="en-GB" dirty="0"/>
            </a:br>
            <a:r>
              <a:rPr lang="en-GB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4F288-452F-4944-8458-C4EEBD48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0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1224238" y="688634"/>
            <a:ext cx="6695524" cy="37662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pic>
        <p:nvPicPr>
          <p:cNvPr id="6" name="Picture 3" descr="C:\Users\ZPoulter\Google Drive\Documents\Desktop\Nesta_Black_Wordmark_Logo_RGB.png">
            <a:extLst>
              <a:ext uri="{FF2B5EF4-FFF2-40B4-BE49-F238E27FC236}">
                <a16:creationId xmlns:a16="http://schemas.microsoft.com/office/drawing/2014/main" id="{E60A27DC-E96C-EC4B-8444-8EFA47EFD7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9DCD5B4-67D1-6544-9144-B1CF6B6FC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96839-297D-5441-AFC2-071CAFCA6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54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68715" y="809469"/>
            <a:ext cx="3942109" cy="3443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Insert slide content – keep text to a minimum of 12pt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5"/>
          </p:nvPr>
        </p:nvSpPr>
        <p:spPr>
          <a:xfrm>
            <a:off x="4229555" y="809468"/>
            <a:ext cx="4604344" cy="3443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icon to add video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168715" y="167374"/>
            <a:ext cx="8665184" cy="309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Slide heading</a:t>
            </a:r>
          </a:p>
        </p:txBody>
      </p:sp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07" y="4762385"/>
            <a:ext cx="637393" cy="1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912E1CA-C1E6-6D43-AD1E-1126CE3A3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8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575343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1999138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60235" y="958767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10338" y="1598070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  <p:pic>
        <p:nvPicPr>
          <p:cNvPr id="13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677139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68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00" cy="515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80062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203114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35314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8405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95207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408201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24" y="327726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4953" y="2311246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715923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304150"/>
            <a:ext cx="8281988" cy="353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6546922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Str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74066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97118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29318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2409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89211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1735669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C:\Users\ZPoulter\Google Drive\Documents\Desktop\twitter whit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596109"/>
            <a:ext cx="252104" cy="2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70" y="349231"/>
            <a:ext cx="1204917" cy="329002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190344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60235" y="73435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+mj-lt"/>
              </a:rPr>
              <a:t>nesta.org.uk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610338" y="150237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chemeClr val="bg1"/>
                </a:solidFill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598605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ubbles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ZPoulter\Google Drive\Documents\Desktop\cover-page-15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755657"/>
            <a:ext cx="1196783" cy="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ZPoulter\Google Drive\Documents\Desktop\twitter black (1)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4" y="1986172"/>
            <a:ext cx="253434" cy="2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60235" y="2308171"/>
            <a:ext cx="4656539" cy="10285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800" dirty="0">
                <a:latin typeface="Century Gothic" panose="020B0502020202020204" pitchFamily="34" charset="0"/>
              </a:rPr>
              <a:t>Add your own twitter handle and/or email address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235" y="1139081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nesta.org.uk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10338" y="1907103"/>
            <a:ext cx="239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latin typeface="+mj-lt"/>
              </a:rPr>
              <a:t>@nesta_uk</a:t>
            </a:r>
          </a:p>
        </p:txBody>
      </p:sp>
    </p:spTree>
    <p:extLst>
      <p:ext uri="{BB962C8B-B14F-4D97-AF65-F5344CB8AC3E}">
        <p14:creationId xmlns:p14="http://schemas.microsoft.com/office/powerpoint/2010/main" val="39637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94826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536495"/>
            <a:ext cx="8281988" cy="3822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58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4" y="555526"/>
            <a:ext cx="1196783" cy="326781"/>
          </a:xfrm>
          <a:prstGeom prst="rect">
            <a:avLst/>
          </a:prstGeom>
        </p:spPr>
      </p:pic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948268"/>
            <a:ext cx="8281988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552365"/>
            <a:ext cx="8281988" cy="3738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24516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94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esta_Abstract_White_Loop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3" descr="C:\Users\ZPoulter\Google Drive\Documents\Desktop\Nesta_Black_Wordmark_Logo_RGB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4478577"/>
            <a:ext cx="1124775" cy="3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20115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51520" y="1532878"/>
            <a:ext cx="6524034" cy="588227"/>
          </a:xfrm>
          <a:prstGeom prst="rect">
            <a:avLst/>
          </a:prstGeom>
        </p:spPr>
        <p:txBody>
          <a:bodyPr/>
          <a:lstStyle>
            <a:lvl1pPr algn="l">
              <a:lnSpc>
                <a:spcPct val="120000"/>
              </a:lnSpc>
              <a:spcBef>
                <a:spcPts val="0"/>
              </a:spcBef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2134914"/>
            <a:ext cx="6524034" cy="3609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1063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2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0"/>
          <p:cNvSpPr>
            <a:spLocks noGrp="1"/>
          </p:cNvSpPr>
          <p:nvPr>
            <p:ph type="title" hasCustomPrompt="1"/>
          </p:nvPr>
        </p:nvSpPr>
        <p:spPr>
          <a:xfrm>
            <a:off x="272468" y="2146168"/>
            <a:ext cx="8229600" cy="721956"/>
          </a:xfrm>
          <a:prstGeom prst="rect">
            <a:avLst/>
          </a:prstGeom>
        </p:spPr>
        <p:txBody>
          <a:bodyPr/>
          <a:lstStyle>
            <a:lvl1pPr algn="l">
              <a:defRPr sz="3200" baseline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272468" y="2876973"/>
            <a:ext cx="8229600" cy="307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72468" y="3492923"/>
            <a:ext cx="3671888" cy="6440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sz="1600" dirty="0">
                <a:latin typeface="Century Gothic" panose="020B0502020202020204" pitchFamily="34" charset="0"/>
              </a:rPr>
              <a:t>Speaker 1</a:t>
            </a:r>
            <a:br>
              <a:rPr lang="en-GB" sz="1600" dirty="0">
                <a:latin typeface="Century Gothic" panose="020B0502020202020204" pitchFamily="34" charset="0"/>
              </a:rPr>
            </a:br>
            <a:r>
              <a:rPr lang="en-GB" sz="1600" dirty="0">
                <a:latin typeface="Century Gothic" panose="020B0502020202020204" pitchFamily="34" charset="0"/>
              </a:rPr>
              <a:t>Speaker 2</a:t>
            </a:r>
            <a:endParaRPr lang="en-GB" dirty="0"/>
          </a:p>
        </p:txBody>
      </p:sp>
      <p:pic>
        <p:nvPicPr>
          <p:cNvPr id="6" name="Picture 2" descr="C:\Users\ZPoulter\Google Drive\Documents\Desktop\Logos\Nesta_Vertical_Logo_RG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37" y="260676"/>
            <a:ext cx="1252917" cy="16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62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A8626-CD40-6E42-A7C5-7D9B1A7F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4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757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543234B4-9A53-3244-8045-43D4A033E463}"/>
              </a:ext>
            </a:extLst>
          </p:cNvPr>
          <p:cNvSpPr txBox="1">
            <a:spLocks/>
          </p:cNvSpPr>
          <p:nvPr userDrawn="1"/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CF31C5-0DA4-9743-AB7E-AA44E3BEDF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56" r:id="rId2"/>
    <p:sldLayoutId id="2147483675" r:id="rId3"/>
    <p:sldLayoutId id="214748374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EF2C3B0-C43C-5D45-97B0-A61DEC25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9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0" r:id="rId2"/>
    <p:sldLayoutId id="2147483751" r:id="rId3"/>
    <p:sldLayoutId id="2147483752" r:id="rId4"/>
    <p:sldLayoutId id="2147483753" r:id="rId5"/>
    <p:sldLayoutId id="2147483754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40CDA77-E8C4-2D44-9CA8-7B1705937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5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2" r:id="rId3"/>
    <p:sldLayoutId id="2147483743" r:id="rId4"/>
    <p:sldLayoutId id="2147483744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32D9EA9-930E-E949-8875-D8C2DC210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758" r:id="rId4"/>
    <p:sldLayoutId id="2147483685" r:id="rId5"/>
    <p:sldLayoutId id="2147483686" r:id="rId6"/>
    <p:sldLayoutId id="2147483697" r:id="rId7"/>
    <p:sldLayoutId id="2147483687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BB2F166-1634-4644-9C9D-B02D1633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45" r:id="rId3"/>
    <p:sldLayoutId id="2147483746" r:id="rId4"/>
    <p:sldLayoutId id="2147483747" r:id="rId5"/>
    <p:sldLayoutId id="214748369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DDA27E7-7521-A64C-894C-E7F83AF68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7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12" r:id="rId3"/>
    <p:sldLayoutId id="2147483713" r:id="rId4"/>
    <p:sldLayoutId id="214748371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630519E-FF77-274A-A8D8-3B1782A90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1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59" r:id="rId2"/>
    <p:sldLayoutId id="2147483734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A55F57D-14ED-4F44-BD5F-DC052CC1F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36921" y="475274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31C5-0DA4-9743-AB7E-AA44E3BE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1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vimeo.com/307095709" TargetMode="Externa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0447A4-8E25-C14E-ACBB-F319FC230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Work </a:t>
            </a:r>
          </a:p>
        </p:txBody>
      </p:sp>
    </p:spTree>
    <p:extLst>
      <p:ext uri="{BB962C8B-B14F-4D97-AF65-F5344CB8AC3E}">
        <p14:creationId xmlns:p14="http://schemas.microsoft.com/office/powerpoint/2010/main" val="416572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QUIZ QUESTION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653" y="613798"/>
            <a:ext cx="8343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What % of the workforce are in occupations that are highly likely to grow as a share of the workforce by 2030? </a:t>
            </a:r>
          </a:p>
          <a:p>
            <a:pPr algn="ctr"/>
            <a:r>
              <a:rPr lang="en-ZA" sz="4400" b="1" dirty="0"/>
              <a:t>10% </a:t>
            </a:r>
            <a:endParaRPr lang="en-ZA" sz="4400" dirty="0"/>
          </a:p>
        </p:txBody>
      </p:sp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0E06D28F-625C-ED4F-8ABF-13393C6F2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1CDBA-B174-CF48-8F0A-D96EF0DFF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24529" b="34185"/>
          <a:stretch/>
        </p:blipFill>
        <p:spPr>
          <a:xfrm>
            <a:off x="3408803" y="2488589"/>
            <a:ext cx="2808387" cy="1838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A4F272-0FFA-E44C-94E3-9F99B030F8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2325" r="363" b="-1"/>
          <a:stretch/>
        </p:blipFill>
        <p:spPr>
          <a:xfrm>
            <a:off x="514559" y="2488588"/>
            <a:ext cx="2776517" cy="183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3B0C7A-17C2-A74C-A8A7-3F9FAC5D9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QUIZ QUESTION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60F48-8F31-314D-8F13-3EA58FEA024A}"/>
              </a:ext>
            </a:extLst>
          </p:cNvPr>
          <p:cNvSpPr/>
          <p:nvPr/>
        </p:nvSpPr>
        <p:spPr>
          <a:xfrm>
            <a:off x="490653" y="613798"/>
            <a:ext cx="83432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What % of the workforce are in occupations that are highly likely to shrink as a share of the workforce by 2030?</a:t>
            </a:r>
            <a:r>
              <a:rPr lang="en-ZA" dirty="0"/>
              <a:t> </a:t>
            </a:r>
          </a:p>
          <a:p>
            <a:pPr algn="ctr"/>
            <a:r>
              <a:rPr lang="en-ZA" sz="4000" b="1" dirty="0"/>
              <a:t>20% </a:t>
            </a:r>
            <a:endParaRPr lang="en-ZA" sz="4000" dirty="0"/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AF449A01-FDB3-F047-A644-73A3FD033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6E5E03-4A3C-504F-B30C-D7B3149C8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/>
          <a:stretch/>
        </p:blipFill>
        <p:spPr>
          <a:xfrm>
            <a:off x="541650" y="2488588"/>
            <a:ext cx="2776517" cy="1838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79260-FD0D-2B48-8D19-72634F81AC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"/>
          <a:stretch/>
        </p:blipFill>
        <p:spPr>
          <a:xfrm>
            <a:off x="3402837" y="2488589"/>
            <a:ext cx="2820318" cy="1838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AB12AE-2763-6A4A-948B-9289C1D56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/>
        </p:blipFill>
        <p:spPr>
          <a:xfrm>
            <a:off x="6307826" y="2492054"/>
            <a:ext cx="2306226" cy="18347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17F3F-1763-2F4E-9EFC-13FF7C73A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9B709D-5E46-764D-BDC5-B07350727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1683"/>
          <a:stretch/>
        </p:blipFill>
        <p:spPr>
          <a:xfrm>
            <a:off x="0" y="0"/>
            <a:ext cx="9144000" cy="519952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QUIZ QUESTION 3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34D2E2-418E-1441-9CA5-7226028F1BD3}"/>
              </a:ext>
            </a:extLst>
          </p:cNvPr>
          <p:cNvSpPr/>
          <p:nvPr/>
        </p:nvSpPr>
        <p:spPr>
          <a:xfrm>
            <a:off x="490653" y="613798"/>
            <a:ext cx="83432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Roughly what % of the workforce are in occupations where it is too uncertain to say what will happen to those jobs? </a:t>
            </a:r>
          </a:p>
          <a:p>
            <a:pPr algn="ctr"/>
            <a:br>
              <a:rPr lang="en-ZA" dirty="0"/>
            </a:br>
            <a:r>
              <a:rPr lang="en-ZA" sz="4400" b="1" dirty="0"/>
              <a:t>70% </a:t>
            </a:r>
            <a:endParaRPr lang="en-ZA" sz="4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740A9-2043-9742-B22D-787C896A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8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AC767D-CA8E-7B4C-B676-F12335301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7" b="176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QUIZ QUESTION 4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758283"/>
            <a:ext cx="837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Which of these occupation areas are likely to grow as a share of the workforce by 2030?</a:t>
            </a:r>
            <a:endParaRPr lang="en-Z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D09D90-A75D-1446-8AC5-30AF0198C3CD}"/>
              </a:ext>
            </a:extLst>
          </p:cNvPr>
          <p:cNvSpPr/>
          <p:nvPr/>
        </p:nvSpPr>
        <p:spPr>
          <a:xfrm>
            <a:off x="2286000" y="1799709"/>
            <a:ext cx="2068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Caring Personal Services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87E378-359D-C74C-AC3D-5DBC747D9D48}"/>
              </a:ext>
            </a:extLst>
          </p:cNvPr>
          <p:cNvSpPr/>
          <p:nvPr/>
        </p:nvSpPr>
        <p:spPr>
          <a:xfrm>
            <a:off x="4408943" y="1799709"/>
            <a:ext cx="2986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Teaching and Education Professionals</a:t>
            </a:r>
            <a:endParaRPr lang="en-US" b="1" baseline="30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8A174E-6161-6B43-A8E7-69E7BD8DF862}"/>
              </a:ext>
            </a:extLst>
          </p:cNvPr>
          <p:cNvSpPr/>
          <p:nvPr/>
        </p:nvSpPr>
        <p:spPr>
          <a:xfrm>
            <a:off x="457200" y="2110086"/>
            <a:ext cx="1640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Media Professionals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FA60C-00AC-C44C-BD63-9B7EA808D540}"/>
              </a:ext>
            </a:extLst>
          </p:cNvPr>
          <p:cNvSpPr/>
          <p:nvPr/>
        </p:nvSpPr>
        <p:spPr>
          <a:xfrm>
            <a:off x="457200" y="1740754"/>
            <a:ext cx="1774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Health Professionals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905E6D-607C-434B-BFB0-4C558033D63D}"/>
              </a:ext>
            </a:extLst>
          </p:cNvPr>
          <p:cNvSpPr/>
          <p:nvPr/>
        </p:nvSpPr>
        <p:spPr>
          <a:xfrm>
            <a:off x="2286000" y="2108612"/>
            <a:ext cx="3110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Mobile Machine Drivers and Operatives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1B24E-8437-9B45-8733-D45B494050A4}"/>
              </a:ext>
            </a:extLst>
          </p:cNvPr>
          <p:cNvSpPr/>
          <p:nvPr/>
        </p:nvSpPr>
        <p:spPr>
          <a:xfrm>
            <a:off x="5451231" y="2108613"/>
            <a:ext cx="2509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Customer Service Occupations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E5F79B-7CA2-9445-9507-601FDF22C3E4}"/>
              </a:ext>
            </a:extLst>
          </p:cNvPr>
          <p:cNvSpPr/>
          <p:nvPr/>
        </p:nvSpPr>
        <p:spPr>
          <a:xfrm>
            <a:off x="457200" y="2417516"/>
            <a:ext cx="2094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Engineering Professionals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10B00-12F7-4543-BB6D-DAA1B71DFE01}"/>
              </a:ext>
            </a:extLst>
          </p:cNvPr>
          <p:cNvSpPr/>
          <p:nvPr/>
        </p:nvSpPr>
        <p:spPr>
          <a:xfrm>
            <a:off x="2740002" y="2325183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/>
              <a:t>Construction and Building Trades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DD3A9A9-42F6-7141-AA4B-1663627A8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A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9ED4F16-9E86-8747-B098-993CE0D365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6005" r="15334" b="2780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QUIZ QUESTION 5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446AB-2C92-344A-A194-F1402F6DFD72}"/>
              </a:ext>
            </a:extLst>
          </p:cNvPr>
          <p:cNvSpPr/>
          <p:nvPr/>
        </p:nvSpPr>
        <p:spPr>
          <a:xfrm>
            <a:off x="457199" y="758283"/>
            <a:ext cx="837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Which occupation areas are likely to shrink as a share of the workforce by 2030?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7CBDB-BD25-7040-88D2-A7E9E0737E0B}"/>
              </a:ext>
            </a:extLst>
          </p:cNvPr>
          <p:cNvSpPr/>
          <p:nvPr/>
        </p:nvSpPr>
        <p:spPr>
          <a:xfrm>
            <a:off x="2286000" y="1799709"/>
            <a:ext cx="2068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Caring Personal Services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4E68B-64EF-4440-9AE7-E826614953E6}"/>
              </a:ext>
            </a:extLst>
          </p:cNvPr>
          <p:cNvSpPr/>
          <p:nvPr/>
        </p:nvSpPr>
        <p:spPr>
          <a:xfrm>
            <a:off x="4408943" y="1799709"/>
            <a:ext cx="29861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Teaching and Education Professionals</a:t>
            </a:r>
            <a:endParaRPr lang="en-US" b="1" baseline="30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2112D9-F0E3-614F-A1C5-F0E0F37411B0}"/>
              </a:ext>
            </a:extLst>
          </p:cNvPr>
          <p:cNvSpPr/>
          <p:nvPr/>
        </p:nvSpPr>
        <p:spPr>
          <a:xfrm>
            <a:off x="457200" y="2110086"/>
            <a:ext cx="1640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Media Professionals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648DE6-E45F-0645-9E3E-C8E3A9681D34}"/>
              </a:ext>
            </a:extLst>
          </p:cNvPr>
          <p:cNvSpPr/>
          <p:nvPr/>
        </p:nvSpPr>
        <p:spPr>
          <a:xfrm>
            <a:off x="457200" y="1740754"/>
            <a:ext cx="1774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Health Professionals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56628-6D6C-AE4C-BBE8-590871769B5E}"/>
              </a:ext>
            </a:extLst>
          </p:cNvPr>
          <p:cNvSpPr/>
          <p:nvPr/>
        </p:nvSpPr>
        <p:spPr>
          <a:xfrm>
            <a:off x="2286000" y="2108612"/>
            <a:ext cx="31108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Mobile Machine Drivers and Operatives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161C4A-88D9-3040-8DD8-0378953CBB14}"/>
              </a:ext>
            </a:extLst>
          </p:cNvPr>
          <p:cNvSpPr/>
          <p:nvPr/>
        </p:nvSpPr>
        <p:spPr>
          <a:xfrm>
            <a:off x="5451231" y="2108613"/>
            <a:ext cx="25098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Customer Service Occupations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FDE9B-55EE-1541-BFFE-EA2707063515}"/>
              </a:ext>
            </a:extLst>
          </p:cNvPr>
          <p:cNvSpPr/>
          <p:nvPr/>
        </p:nvSpPr>
        <p:spPr>
          <a:xfrm>
            <a:off x="457200" y="2417516"/>
            <a:ext cx="2094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baseline="30000" dirty="0"/>
              <a:t>Engineering Professionals</a:t>
            </a:r>
            <a:endParaRPr lang="en-GB" b="1" baseline="3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F8E87E-FC91-8742-BFF2-2DD6632C0B41}"/>
              </a:ext>
            </a:extLst>
          </p:cNvPr>
          <p:cNvSpPr/>
          <p:nvPr/>
        </p:nvSpPr>
        <p:spPr>
          <a:xfrm>
            <a:off x="2740002" y="2325183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baseline="30000" dirty="0"/>
              <a:t>Construction and Building Trades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5136A3-603B-CD45-B4C9-F8735B793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53D2-B437-B048-A6AF-3EDCBB91F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QUIZ QUESTION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0E9D1-0FD4-494E-90F2-6614802DF221}"/>
              </a:ext>
            </a:extLst>
          </p:cNvPr>
          <p:cNvSpPr/>
          <p:nvPr/>
        </p:nvSpPr>
        <p:spPr>
          <a:xfrm>
            <a:off x="217046" y="865828"/>
            <a:ext cx="400696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Which skills are likely to be in greater demand by 2030?</a:t>
            </a:r>
            <a:r>
              <a:rPr lang="en-ZA" i="1" dirty="0"/>
              <a:t> </a:t>
            </a:r>
          </a:p>
          <a:p>
            <a:endParaRPr lang="en-ZA" dirty="0"/>
          </a:p>
          <a:p>
            <a:r>
              <a:rPr lang="en-ZA" b="1" dirty="0"/>
              <a:t>Interpersonal </a:t>
            </a:r>
          </a:p>
          <a:p>
            <a:r>
              <a:rPr lang="en-ZA" sz="1200" b="1" i="1" dirty="0"/>
              <a:t>(e.g. collaboration, understanding others, teaching others.)</a:t>
            </a:r>
          </a:p>
          <a:p>
            <a:r>
              <a:rPr lang="en-ZA" b="1" i="1" dirty="0"/>
              <a:t> </a:t>
            </a:r>
            <a:endParaRPr lang="en-ZA" dirty="0"/>
          </a:p>
          <a:p>
            <a:r>
              <a:rPr lang="en-ZA" b="1" dirty="0"/>
              <a:t>Higher order thinking </a:t>
            </a:r>
          </a:p>
          <a:p>
            <a:r>
              <a:rPr lang="en-ZA" sz="1200" b="1" i="1" dirty="0"/>
              <a:t>(e.g. originality, active learning, complex problem solving, having a range of ideas, decision making.)</a:t>
            </a:r>
          </a:p>
          <a:p>
            <a:endParaRPr lang="en-ZA" dirty="0"/>
          </a:p>
          <a:p>
            <a:r>
              <a:rPr lang="en-ZA" b="1" dirty="0"/>
              <a:t>Learning </a:t>
            </a:r>
          </a:p>
          <a:p>
            <a:r>
              <a:rPr lang="en-ZA" sz="1200" b="1" i="1" dirty="0"/>
              <a:t>(e.g. setting goals, getting feedback, asking relevant questions.)</a:t>
            </a:r>
            <a:endParaRPr lang="en-ZA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68907-93E8-9C45-B506-D6179A543E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4571242" y="0"/>
            <a:ext cx="4572757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2D294A-C17E-0D44-A4BF-EBEE18B18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3" b="16080"/>
          <a:stretch/>
        </p:blipFill>
        <p:spPr>
          <a:xfrm>
            <a:off x="4571241" y="-1"/>
            <a:ext cx="4572759" cy="51435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DA19E-E9DC-B445-85CC-522D2CB16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7E718-1822-D847-AEDF-B20B418B8B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QUIZ QUESTION 7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92FE6-526F-ED45-A0FD-8423DCC194BF}"/>
              </a:ext>
            </a:extLst>
          </p:cNvPr>
          <p:cNvSpPr/>
          <p:nvPr/>
        </p:nvSpPr>
        <p:spPr>
          <a:xfrm>
            <a:off x="4877668" y="868706"/>
            <a:ext cx="40069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Which knowledge areas are most likely to be important in 2030? </a:t>
            </a:r>
          </a:p>
          <a:p>
            <a:endParaRPr lang="en-ZA" i="1" dirty="0"/>
          </a:p>
          <a:p>
            <a:endParaRPr lang="en-ZA" dirty="0"/>
          </a:p>
          <a:p>
            <a:endParaRPr lang="en-ZA" b="1" dirty="0"/>
          </a:p>
          <a:p>
            <a:r>
              <a:rPr lang="en-ZA" sz="3600" b="1" dirty="0"/>
              <a:t>A mixture of both</a:t>
            </a:r>
            <a:endParaRPr lang="en-ZA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A8D97-E086-1442-A891-8E7CF563E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/>
          <a:stretch/>
        </p:blipFill>
        <p:spPr>
          <a:xfrm>
            <a:off x="0" y="0"/>
            <a:ext cx="4566024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0701D-8214-8D4E-A46A-CA0FA618BB3B}"/>
              </a:ext>
            </a:extLst>
          </p:cNvPr>
          <p:cNvSpPr txBox="1"/>
          <p:nvPr/>
        </p:nvSpPr>
        <p:spPr>
          <a:xfrm>
            <a:off x="920376" y="854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FDC99-828B-9B46-8E70-6804C03AC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 Placeholder 3">
            <a:hlinkClick r:id="rId2"/>
          </p:cNvPr>
          <p:cNvPicPr>
            <a:picLocks noGrp="1" noChangeAspect="1"/>
          </p:cNvPicPr>
          <p:nvPr>
            <p:ph type="media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63" y="746754"/>
            <a:ext cx="6696075" cy="364999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D1737D-0C13-794A-B347-B03EEE415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7880" y="4617720"/>
            <a:ext cx="2022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Play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10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63E80F-23A9-984D-A47F-10419FF518FB}"/>
              </a:ext>
            </a:extLst>
          </p:cNvPr>
          <p:cNvSpPr/>
          <p:nvPr/>
        </p:nvSpPr>
        <p:spPr>
          <a:xfrm>
            <a:off x="194379" y="861846"/>
            <a:ext cx="37236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Q. Were you surprised by any of the predictions in the </a:t>
            </a:r>
            <a:r>
              <a:rPr lang="en-US" sz="3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Future of Skills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report?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60B066F-9AC6-264B-97A0-EF215CF9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47" y="4996"/>
            <a:ext cx="3547850" cy="50261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305BC-36F6-5E43-A563-0C96EFB3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9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4088-8EA1-9042-96A6-727E6362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 Plenary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82CD3-5519-6348-A933-8F1042FA3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649907"/>
            <a:ext cx="4006961" cy="415965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Future employment trends through to 2030 are still uncertain.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It is predicted that some jobs will grow as a share of the workforce, whilst others will shrink.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Certain skills will be more in demand than others.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To prepare for the future world of work, it will be beneficial for you to develop a mixture of the skills and knowledge that are likely to be in demand.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500" dirty="0"/>
              <a:t>You might find it helpful to discuss the findings with your teacher or careers adviser and consider what this means for your education going forward. </a:t>
            </a:r>
          </a:p>
          <a:p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57D5A-1522-6B45-9C00-326FA024A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2" b="8953"/>
          <a:stretch/>
        </p:blipFill>
        <p:spPr>
          <a:xfrm>
            <a:off x="4572692" y="0"/>
            <a:ext cx="4571308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58B1C-390D-6D40-9653-CE3D6AAF4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81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022BB-CCAE-8047-A59F-CF71CB120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503702"/>
            <a:ext cx="4006961" cy="4045438"/>
          </a:xfrm>
        </p:spPr>
        <p:txBody>
          <a:bodyPr/>
          <a:lstStyle/>
          <a:p>
            <a:r>
              <a:rPr lang="en-GB" dirty="0"/>
              <a:t>By the end of the unit you will…</a:t>
            </a:r>
          </a:p>
          <a:p>
            <a:endParaRPr lang="en-GB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Understand how the </a:t>
            </a:r>
            <a:r>
              <a:rPr lang="en-GB" b="1" dirty="0"/>
              <a:t>world of work </a:t>
            </a:r>
            <a:r>
              <a:rPr lang="en-GB" dirty="0"/>
              <a:t>is </a:t>
            </a:r>
            <a:r>
              <a:rPr lang="en-GB" b="1" dirty="0"/>
              <a:t>changing</a:t>
            </a:r>
            <a:r>
              <a:rPr lang="en-GB" dirty="0"/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Understand what </a:t>
            </a:r>
            <a:r>
              <a:rPr lang="en-GB" b="1" dirty="0"/>
              <a:t>skills and knowledge</a:t>
            </a:r>
            <a:r>
              <a:rPr lang="en-GB" dirty="0"/>
              <a:t> you are likely to need to be well prepared for this change.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Use this knowledge to think about </a:t>
            </a:r>
            <a:r>
              <a:rPr lang="en-GB" b="1" dirty="0"/>
              <a:t>your educational choices and experiences</a:t>
            </a:r>
            <a:r>
              <a:rPr lang="en-GB" dirty="0"/>
              <a:t>.</a:t>
            </a:r>
          </a:p>
          <a:p>
            <a:endParaRPr lang="en-ZA" dirty="0"/>
          </a:p>
          <a:p>
            <a:r>
              <a:rPr lang="en-GB" dirty="0"/>
              <a:t> </a:t>
            </a:r>
            <a:endParaRPr lang="en-ZA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B1E0EBD-7B2A-4A43-9F24-BDC20544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9CF9C-D2B4-F84B-B304-5C7ADAEBE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6" t="202" r="31497" b="-202"/>
          <a:stretch/>
        </p:blipFill>
        <p:spPr>
          <a:xfrm>
            <a:off x="4550485" y="0"/>
            <a:ext cx="45935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1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FCECC3-8215-2741-A477-C27765F7F1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Skills and Knowledge for 2030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43DAB3-280E-1642-A5FE-095121A3EF02}"/>
              </a:ext>
            </a:extLst>
          </p:cNvPr>
          <p:cNvSpPr/>
          <p:nvPr/>
        </p:nvSpPr>
        <p:spPr>
          <a:xfrm>
            <a:off x="526210" y="689906"/>
            <a:ext cx="2749223" cy="1608104"/>
          </a:xfrm>
          <a:prstGeom prst="round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D3807-35C6-DB49-B3A7-170518833EB9}"/>
              </a:ext>
            </a:extLst>
          </p:cNvPr>
          <p:cNvSpPr/>
          <p:nvPr/>
        </p:nvSpPr>
        <p:spPr>
          <a:xfrm>
            <a:off x="526210" y="2464202"/>
            <a:ext cx="2753575" cy="2086502"/>
          </a:xfrm>
          <a:prstGeom prst="roundRect">
            <a:avLst/>
          </a:prstGeom>
          <a:solidFill>
            <a:srgbClr val="FF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086886-EC08-6D47-B5A2-804A18BEAFE5}"/>
              </a:ext>
            </a:extLst>
          </p:cNvPr>
          <p:cNvSpPr/>
          <p:nvPr/>
        </p:nvSpPr>
        <p:spPr>
          <a:xfrm>
            <a:off x="632009" y="773222"/>
            <a:ext cx="26918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Interpersonal Skills</a:t>
            </a:r>
            <a:r>
              <a:rPr lang="en-ZA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  <a:p>
            <a:pPr marL="285750" indent="-285750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Skills used to </a:t>
            </a:r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interact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and </a:t>
            </a:r>
          </a:p>
          <a:p>
            <a:pPr marL="285750" indent="-285750"/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with other people.</a:t>
            </a:r>
          </a:p>
          <a:p>
            <a:pPr marL="285750" indent="-285750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Ability to collaborate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Understanding of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Teaching others</a:t>
            </a:r>
            <a:r>
              <a:rPr lang="en-ZA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2F323-452F-F747-8E6E-F99C851B37EE}"/>
              </a:ext>
            </a:extLst>
          </p:cNvPr>
          <p:cNvSpPr/>
          <p:nvPr/>
        </p:nvSpPr>
        <p:spPr>
          <a:xfrm>
            <a:off x="632009" y="2554878"/>
            <a:ext cx="297933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Higher Order Thinking Skills:</a:t>
            </a:r>
            <a:endParaRPr lang="en-ZA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Advanced </a:t>
            </a:r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thinking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skills which go </a:t>
            </a:r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beyond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just </a:t>
            </a:r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remembering facts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Originality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Active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Range of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Complex 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Judgement and decision</a:t>
            </a:r>
          </a:p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      making</a:t>
            </a:r>
            <a:endParaRPr lang="en-ZA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3C2BEB3-0DC1-B34E-B24C-C54A27FFDB6F}"/>
              </a:ext>
            </a:extLst>
          </p:cNvPr>
          <p:cNvSpPr/>
          <p:nvPr/>
        </p:nvSpPr>
        <p:spPr>
          <a:xfrm>
            <a:off x="3505547" y="689906"/>
            <a:ext cx="2749223" cy="1608104"/>
          </a:xfrm>
          <a:prstGeom prst="roundRect">
            <a:avLst/>
          </a:prstGeom>
          <a:solidFill>
            <a:srgbClr val="FF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6860F-5236-4145-8C04-31EC5405CA4D}"/>
              </a:ext>
            </a:extLst>
          </p:cNvPr>
          <p:cNvSpPr/>
          <p:nvPr/>
        </p:nvSpPr>
        <p:spPr>
          <a:xfrm>
            <a:off x="3611346" y="773222"/>
            <a:ext cx="26918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Learning Skills</a:t>
            </a:r>
            <a:r>
              <a:rPr lang="en-ZA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</a:p>
          <a:p>
            <a:pPr marL="285750" indent="-285750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Skills used to learn </a:t>
            </a:r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new</a:t>
            </a:r>
          </a:p>
          <a:p>
            <a:pPr marL="285750" indent="-285750"/>
            <a:r>
              <a:rPr lang="en-GB" sz="1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knowledge</a:t>
            </a:r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and behaviours.</a:t>
            </a:r>
          </a:p>
          <a:p>
            <a:pPr marL="285750" indent="-285750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Setting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Getting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Asking relevant questions</a:t>
            </a:r>
            <a:endParaRPr lang="en-ZA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A84B7B7-B563-4741-A855-E6FDDF1E5CD1}"/>
              </a:ext>
            </a:extLst>
          </p:cNvPr>
          <p:cNvSpPr/>
          <p:nvPr/>
        </p:nvSpPr>
        <p:spPr>
          <a:xfrm>
            <a:off x="3505547" y="2464202"/>
            <a:ext cx="2749223" cy="1534362"/>
          </a:xfrm>
          <a:prstGeom prst="roundRect">
            <a:avLst/>
          </a:prstGeom>
          <a:solidFill>
            <a:srgbClr val="A59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0E477-1092-F349-BD81-9850A88FC9F0}"/>
              </a:ext>
            </a:extLst>
          </p:cNvPr>
          <p:cNvSpPr/>
          <p:nvPr/>
        </p:nvSpPr>
        <p:spPr>
          <a:xfrm>
            <a:off x="3611346" y="2547518"/>
            <a:ext cx="26918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Broad-based knowledge</a:t>
            </a:r>
            <a:r>
              <a:rPr lang="en-ZA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marL="285750" indent="-285750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English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Management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Philosophy </a:t>
            </a:r>
            <a:endParaRPr lang="en-ZA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B8A450-08F4-7D43-9790-0D218BA07D26}"/>
              </a:ext>
            </a:extLst>
          </p:cNvPr>
          <p:cNvSpPr/>
          <p:nvPr/>
        </p:nvSpPr>
        <p:spPr>
          <a:xfrm>
            <a:off x="6484884" y="689906"/>
            <a:ext cx="2124294" cy="1991302"/>
          </a:xfrm>
          <a:prstGeom prst="roundRect">
            <a:avLst/>
          </a:prstGeom>
          <a:solidFill>
            <a:srgbClr val="FF5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3C05A8-27DE-7D4A-8F75-FB147E227748}"/>
              </a:ext>
            </a:extLst>
          </p:cNvPr>
          <p:cNvSpPr/>
          <p:nvPr/>
        </p:nvSpPr>
        <p:spPr>
          <a:xfrm>
            <a:off x="6591725" y="786071"/>
            <a:ext cx="19036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Specialised</a:t>
            </a:r>
          </a:p>
          <a:p>
            <a:pPr marL="285750" indent="-285750"/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Knowledge:</a:t>
            </a:r>
            <a:endParaRPr lang="en-ZA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/>
            <a:endParaRPr lang="en-GB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Maths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Foreign Languages</a:t>
            </a:r>
            <a:endParaRPr lang="en-ZA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C3AEE-9B56-B746-8DE5-7A132CD5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2FCD21-BDDD-1F4A-BA44-864141A04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7784" y="1201082"/>
            <a:ext cx="3267045" cy="46177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B5608A-E408-FC42-B9B7-29D9BCC81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Activity 2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673" y="742032"/>
            <a:ext cx="7027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Use </a:t>
            </a:r>
            <a:r>
              <a:rPr lang="en-GB" b="1" dirty="0">
                <a:latin typeface="Century Gothic" panose="020B0502020202020204" pitchFamily="34" charset="0"/>
              </a:rPr>
              <a:t>worksheet 2 </a:t>
            </a:r>
            <a:r>
              <a:rPr lang="en-GB" dirty="0">
                <a:latin typeface="Century Gothic" panose="020B0502020202020204" pitchFamily="34" charset="0"/>
              </a:rPr>
              <a:t>to review your current skill set. 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Think about how you can continue to develop the skills you might need in future employment.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B0A04-68B1-E245-B6E1-0A41EEB07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36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4088-8EA1-9042-96A6-727E6362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82CD3-5519-6348-A933-8F1042FA3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574874"/>
            <a:ext cx="4006961" cy="4159653"/>
          </a:xfrm>
        </p:spPr>
        <p:txBody>
          <a:bodyPr/>
          <a:lstStyle/>
          <a:p>
            <a:r>
              <a:rPr lang="en-GB" sz="1500" b="1" dirty="0"/>
              <a:t>Q. Which do you think are the most important skills for you to develop for your future?  Why?</a:t>
            </a:r>
          </a:p>
          <a:p>
            <a:endParaRPr lang="en-GB" sz="1500" dirty="0"/>
          </a:p>
          <a:p>
            <a:r>
              <a:rPr lang="en-GB" sz="1500" b="1" dirty="0"/>
              <a:t>Q.  Which skills are you currently most confident in?  Why?</a:t>
            </a:r>
          </a:p>
          <a:p>
            <a:endParaRPr lang="en-GB" sz="1500" dirty="0"/>
          </a:p>
          <a:p>
            <a:r>
              <a:rPr lang="en-GB" sz="1500" b="1" dirty="0"/>
              <a:t>Q.  Are there any skill areas you are less confident in?  Why? </a:t>
            </a:r>
          </a:p>
          <a:p>
            <a:endParaRPr lang="en-GB" sz="1500" dirty="0"/>
          </a:p>
          <a:p>
            <a:r>
              <a:rPr lang="en-GB" sz="1500" b="1" dirty="0"/>
              <a:t>Q.  What opportunities could your school provide to help you develop these skills further?</a:t>
            </a:r>
          </a:p>
          <a:p>
            <a:endParaRPr lang="en-GB" sz="1500" dirty="0"/>
          </a:p>
          <a:p>
            <a:r>
              <a:rPr lang="en-GB" sz="1500" b="1" dirty="0"/>
              <a:t>Q.  What opportunities are there outside of school to develop these skills further? </a:t>
            </a:r>
            <a:endParaRPr lang="en-GB" sz="1500" dirty="0"/>
          </a:p>
          <a:p>
            <a:endParaRPr lang="en-US" sz="15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57D5A-1522-6B45-9C00-326FA024A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12" y="934947"/>
            <a:ext cx="4589288" cy="343950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E77CF-EBB4-F541-BD40-659981B9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86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A8A263-C6FE-044F-81DE-74E7E4025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0709" y="610896"/>
            <a:ext cx="8547264" cy="3676291"/>
          </a:xfrm>
        </p:spPr>
        <p:txBody>
          <a:bodyPr/>
          <a:lstStyle/>
          <a:p>
            <a:r>
              <a:rPr lang="en-GB" sz="2400" dirty="0"/>
              <a:t>A </a:t>
            </a:r>
            <a:r>
              <a:rPr lang="en-GB" sz="2400" b="1" dirty="0">
                <a:solidFill>
                  <a:schemeClr val="accent1"/>
                </a:solidFill>
              </a:rPr>
              <a:t>key finding </a:t>
            </a:r>
            <a:r>
              <a:rPr lang="en-GB" sz="2400" dirty="0"/>
              <a:t>of the </a:t>
            </a:r>
            <a:r>
              <a:rPr lang="en-GB" sz="2400" b="1" i="1" dirty="0"/>
              <a:t>Future of Skills </a:t>
            </a:r>
            <a:r>
              <a:rPr lang="en-GB" sz="2400" dirty="0"/>
              <a:t>report is that</a:t>
            </a:r>
          </a:p>
          <a:p>
            <a:r>
              <a:rPr lang="en-GB" sz="2400" dirty="0"/>
              <a:t>future employers will require individuals who combine </a:t>
            </a:r>
            <a:r>
              <a:rPr lang="en-GB" sz="2400" b="1" i="1" dirty="0"/>
              <a:t>broad-based knowledge </a:t>
            </a:r>
            <a:r>
              <a:rPr lang="en-GB" sz="2400" dirty="0"/>
              <a:t>and </a:t>
            </a:r>
            <a:r>
              <a:rPr lang="en-GB" sz="2400" b="1" i="1" dirty="0"/>
              <a:t>specialised skills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Subjects like English language, history, philosophy and management studies as well as STEM knowledge and foreign languages, are strongly associated with occupations that are likely to see a rise in the workforce.</a:t>
            </a:r>
          </a:p>
          <a:p>
            <a:endParaRPr lang="en-US" sz="12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FB75930-B39C-834F-B451-BAE807313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AC767-B8A5-2946-A6EB-E94B5826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87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7F553-B085-A744-AE59-5A2297DF3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Q. What will employment look like in 2030 and how am I going to respond?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C6AB-5C5C-624F-8E6E-F582C57CFF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6379" y="367259"/>
            <a:ext cx="4245816" cy="4227226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Pick </a:t>
            </a:r>
            <a:r>
              <a:rPr lang="en-GB" sz="1800" b="1" dirty="0">
                <a:solidFill>
                  <a:schemeClr val="accent1"/>
                </a:solidFill>
              </a:rPr>
              <a:t>one skill type and one knowledge type </a:t>
            </a:r>
            <a:r>
              <a:rPr lang="en-GB" sz="1800" dirty="0"/>
              <a:t>that you need to develop more fully:</a:t>
            </a:r>
          </a:p>
          <a:p>
            <a:r>
              <a:rPr lang="en-GB" sz="1800" dirty="0"/>
              <a:t>How will you develop this skill and knowledge in the coming years? List </a:t>
            </a:r>
            <a:r>
              <a:rPr lang="en-GB" sz="1800" b="1" dirty="0">
                <a:solidFill>
                  <a:schemeClr val="accent1"/>
                </a:solidFill>
              </a:rPr>
              <a:t>three actions</a:t>
            </a:r>
            <a:r>
              <a:rPr lang="en-GB" sz="1800" dirty="0"/>
              <a:t> you will take.</a:t>
            </a:r>
          </a:p>
          <a:p>
            <a:r>
              <a:rPr lang="en-GB" sz="1800" dirty="0"/>
              <a:t>Who will you need help from to develop this skill and knowledge?  List </a:t>
            </a:r>
            <a:r>
              <a:rPr lang="en-GB" sz="1800" b="1" dirty="0">
                <a:solidFill>
                  <a:schemeClr val="accent1"/>
                </a:solidFill>
              </a:rPr>
              <a:t>two people </a:t>
            </a:r>
            <a:r>
              <a:rPr lang="en-GB" sz="1800" dirty="0"/>
              <a:t>you will need help from.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9761-40CC-0A4B-99F1-D6AB0C8E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2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D70C-89B3-424D-B20D-9D40BD1E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the Challenge of the Future World of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4E9B-59F9-DA43-9D61-FC0058732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dirty="0"/>
              <a:t>The world is changing, but there are many ways you can prepare for the future of work.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dirty="0"/>
              <a:t>You have many opportunities to develop the skills and knowledge that will help you thrive in the future.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dirty="0"/>
              <a:t>For example: at </a:t>
            </a:r>
            <a:r>
              <a:rPr lang="en-GB" b="1" dirty="0"/>
              <a:t>school</a:t>
            </a:r>
            <a:r>
              <a:rPr lang="en-GB" dirty="0"/>
              <a:t>, at </a:t>
            </a:r>
            <a:r>
              <a:rPr lang="en-GB" b="1" dirty="0"/>
              <a:t>home</a:t>
            </a:r>
            <a:r>
              <a:rPr lang="en-GB" dirty="0"/>
              <a:t>, during your </a:t>
            </a:r>
            <a:r>
              <a:rPr lang="en-GB" b="1" dirty="0"/>
              <a:t>part-time job</a:t>
            </a:r>
            <a:r>
              <a:rPr lang="en-GB" dirty="0"/>
              <a:t>, or through</a:t>
            </a:r>
            <a:r>
              <a:rPr lang="en-GB" b="1" dirty="0"/>
              <a:t> extra-curricular activities</a:t>
            </a:r>
            <a:r>
              <a:rPr lang="en-GB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C1B16-7A5A-9F41-800F-9AEF00AEC5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/>
          <a:stretch/>
        </p:blipFill>
        <p:spPr>
          <a:xfrm>
            <a:off x="4556490" y="0"/>
            <a:ext cx="458751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AF75-41A9-4840-B615-677C30E87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2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A7F553-B085-A744-AE59-5A2297DF3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Research Task</a:t>
            </a:r>
          </a:p>
          <a:p>
            <a:endParaRPr lang="en-US" dirty="0"/>
          </a:p>
          <a:p>
            <a:r>
              <a:rPr lang="en-GB" sz="2400" dirty="0"/>
              <a:t>Choose a career or job area that you would like to learn more about. </a:t>
            </a:r>
          </a:p>
          <a:p>
            <a:endParaRPr lang="en-GB" sz="2400" dirty="0"/>
          </a:p>
          <a:p>
            <a:r>
              <a:rPr lang="en-GB" sz="2400" dirty="0"/>
              <a:t>Use the internet to research the following: 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2C6AB-5C5C-624F-8E6E-F582C57CFF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0" indent="0" fontAlgn="base">
              <a:buNone/>
            </a:pPr>
            <a:r>
              <a:rPr lang="en-GB" sz="1800" dirty="0"/>
              <a:t>Q.  How has your chosen career changed over the last century? Have the skills and knowledge required for this career changed over time? </a:t>
            </a:r>
          </a:p>
          <a:p>
            <a:pPr marL="0" lvl="0" indent="0" fontAlgn="base">
              <a:buNone/>
            </a:pPr>
            <a:r>
              <a:rPr lang="en-GB" sz="1800" dirty="0"/>
              <a:t>Q.  How might this career or job area continue to change in the future? </a:t>
            </a:r>
          </a:p>
          <a:p>
            <a:pPr marL="0" lvl="0" indent="0" fontAlgn="base">
              <a:buNone/>
            </a:pPr>
            <a:r>
              <a:rPr lang="en-GB" sz="1800" dirty="0"/>
              <a:t>Q.  What are some of the training or study pathways which lead to a career in this area? </a:t>
            </a:r>
          </a:p>
          <a:p>
            <a:pPr marL="0" indent="0">
              <a:buNone/>
            </a:pPr>
            <a:br>
              <a:rPr lang="en-GB" sz="1800" dirty="0"/>
            </a:b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606FD-82DE-8C45-BB0B-8EBDF3F9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7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57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52C453-55A2-0B41-BA4E-A4FDB2EF4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14" y="551192"/>
            <a:ext cx="2765618" cy="184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9B6F0-FDB2-184F-8ED1-F2392988C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14" y="2488589"/>
            <a:ext cx="2757392" cy="1838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1CA238-CBDF-4349-B1B9-3FE026168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21" y="550113"/>
            <a:ext cx="2306030" cy="1844824"/>
          </a:xfrm>
          <a:prstGeom prst="rect">
            <a:avLst/>
          </a:prstGeom>
        </p:spPr>
      </p:pic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D00C57CF-EC21-F24E-BB85-21DE6C0826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10588" b="3071"/>
          <a:stretch/>
        </p:blipFill>
        <p:spPr>
          <a:xfrm>
            <a:off x="6307826" y="2488589"/>
            <a:ext cx="2306225" cy="183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17D40-4BD1-E14E-AF9E-504C252D18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3" y="550113"/>
            <a:ext cx="2785532" cy="1854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EC6FF-3BD3-784D-96DB-ACDBEA4F63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0"/>
          <a:stretch/>
        </p:blipFill>
        <p:spPr>
          <a:xfrm>
            <a:off x="550093" y="2488589"/>
            <a:ext cx="2785532" cy="185702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A6316-CE2E-9743-8788-015411A56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084F-2166-1F45-9145-3C797C820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000" b="1" dirty="0"/>
              <a:t>Q. How has the world of work changed for your great grandparents, grandparents and parents over the past 50 years?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3A51F-9E68-A648-BE99-58F87B7D98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000" b="1" dirty="0"/>
              <a:t>Q. How have they had to respond?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F40F5-10B8-FC48-AEFA-D30749E5C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89" y="2503052"/>
            <a:ext cx="4584111" cy="2640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F753B6-4F79-CB4B-AD19-66485786B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1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673D389-C310-A742-8D42-5975DF1B8269}"/>
              </a:ext>
            </a:extLst>
          </p:cNvPr>
          <p:cNvSpPr/>
          <p:nvPr/>
        </p:nvSpPr>
        <p:spPr>
          <a:xfrm>
            <a:off x="2463386" y="3464506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840D53-AFEA-5A41-956E-9E17E49EC65C}"/>
              </a:ext>
            </a:extLst>
          </p:cNvPr>
          <p:cNvSpPr/>
          <p:nvPr/>
        </p:nvSpPr>
        <p:spPr>
          <a:xfrm>
            <a:off x="2463386" y="2234493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0284B-B661-EC47-9CDD-32116F614E68}"/>
              </a:ext>
            </a:extLst>
          </p:cNvPr>
          <p:cNvSpPr/>
          <p:nvPr/>
        </p:nvSpPr>
        <p:spPr>
          <a:xfrm>
            <a:off x="2463386" y="882468"/>
            <a:ext cx="4851814" cy="33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03DFC-6EA6-B84A-A83F-88B4D9042C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The changing world of work in the UK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1A7408-ED47-FA48-872F-181AE2B72CDC}"/>
              </a:ext>
            </a:extLst>
          </p:cNvPr>
          <p:cNvGrpSpPr/>
          <p:nvPr/>
        </p:nvGrpSpPr>
        <p:grpSpPr>
          <a:xfrm>
            <a:off x="2778837" y="3941648"/>
            <a:ext cx="448001" cy="511960"/>
            <a:chOff x="2787413" y="3941648"/>
            <a:chExt cx="448001" cy="5119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F73A45-3814-8448-9FB4-7CA9638D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751" y="3941648"/>
              <a:ext cx="181663" cy="511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930C1B-1133-C849-9D8D-1C86615FC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7413" y="3941648"/>
              <a:ext cx="222950" cy="51196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84EF249-2A68-C44D-BAA3-97F6C04206EC}"/>
              </a:ext>
            </a:extLst>
          </p:cNvPr>
          <p:cNvSpPr/>
          <p:nvPr/>
        </p:nvSpPr>
        <p:spPr>
          <a:xfrm>
            <a:off x="2485708" y="3496592"/>
            <a:ext cx="10342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% Employed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84209-213E-5541-84CE-758DA47088D4}"/>
              </a:ext>
            </a:extLst>
          </p:cNvPr>
          <p:cNvSpPr/>
          <p:nvPr/>
        </p:nvSpPr>
        <p:spPr>
          <a:xfrm>
            <a:off x="4499546" y="1571035"/>
            <a:ext cx="82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50 million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1046EB-348A-5F49-A9BC-07BEA07C9112}"/>
              </a:ext>
            </a:extLst>
          </p:cNvPr>
          <p:cNvSpPr/>
          <p:nvPr/>
        </p:nvSpPr>
        <p:spPr>
          <a:xfrm>
            <a:off x="6070070" y="1571035"/>
            <a:ext cx="1021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66.57 million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8CD5EF-B9F0-8E43-AF03-DDA27A62E362}"/>
              </a:ext>
            </a:extLst>
          </p:cNvPr>
          <p:cNvSpPr/>
          <p:nvPr/>
        </p:nvSpPr>
        <p:spPr>
          <a:xfrm>
            <a:off x="2561851" y="922287"/>
            <a:ext cx="13452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Total  Population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2933B-9BF1-0C42-9316-68E77270A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083" y="2602122"/>
            <a:ext cx="725509" cy="784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600599-C56C-E14D-B6C3-D64CAAD3D7EE}"/>
              </a:ext>
            </a:extLst>
          </p:cNvPr>
          <p:cNvSpPr/>
          <p:nvPr/>
        </p:nvSpPr>
        <p:spPr>
          <a:xfrm>
            <a:off x="2561851" y="2261642"/>
            <a:ext cx="881973" cy="237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Workforce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C43E20-DCB2-5F43-A716-7FAF874A74BF}"/>
              </a:ext>
            </a:extLst>
          </p:cNvPr>
          <p:cNvSpPr/>
          <p:nvPr/>
        </p:nvSpPr>
        <p:spPr>
          <a:xfrm>
            <a:off x="4559659" y="844920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1952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75FDB-81E8-3E41-A3FA-B8938E5BC876}"/>
              </a:ext>
            </a:extLst>
          </p:cNvPr>
          <p:cNvSpPr/>
          <p:nvPr/>
        </p:nvSpPr>
        <p:spPr>
          <a:xfrm>
            <a:off x="4499546" y="2864665"/>
            <a:ext cx="824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23 million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7696D0-69C0-B449-9237-591D02151523}"/>
              </a:ext>
            </a:extLst>
          </p:cNvPr>
          <p:cNvSpPr/>
          <p:nvPr/>
        </p:nvSpPr>
        <p:spPr>
          <a:xfrm>
            <a:off x="6070070" y="2818286"/>
            <a:ext cx="10214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32.39 million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F7FACD-C8B6-3840-B156-0CF3E0C8ACB8}"/>
              </a:ext>
            </a:extLst>
          </p:cNvPr>
          <p:cNvSpPr/>
          <p:nvPr/>
        </p:nvSpPr>
        <p:spPr>
          <a:xfrm>
            <a:off x="4265508" y="3948377"/>
            <a:ext cx="1292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35% of working </a:t>
            </a:r>
          </a:p>
          <a:p>
            <a:pPr algn="ctr"/>
            <a:r>
              <a:rPr lang="en-US" sz="1100" b="1" dirty="0"/>
              <a:t>aged women </a:t>
            </a:r>
          </a:p>
          <a:p>
            <a:pPr algn="ctr"/>
            <a:r>
              <a:rPr lang="en-US" sz="1100" b="1" dirty="0"/>
              <a:t> in work and</a:t>
            </a:r>
          </a:p>
          <a:p>
            <a:pPr algn="ctr"/>
            <a:r>
              <a:rPr lang="en-US" sz="1100" b="1" dirty="0"/>
              <a:t> 88% of men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B0AE61-9C0C-4740-B7A9-ACA7F0BACC5B}"/>
              </a:ext>
            </a:extLst>
          </p:cNvPr>
          <p:cNvSpPr/>
          <p:nvPr/>
        </p:nvSpPr>
        <p:spPr>
          <a:xfrm>
            <a:off x="5953852" y="3974679"/>
            <a:ext cx="12538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/>
              <a:t>71% of working </a:t>
            </a:r>
          </a:p>
          <a:p>
            <a:pPr algn="ctr"/>
            <a:r>
              <a:rPr lang="en-US" sz="1100" b="1" dirty="0"/>
              <a:t>aged women</a:t>
            </a:r>
          </a:p>
          <a:p>
            <a:pPr algn="ctr"/>
            <a:r>
              <a:rPr lang="en-US" sz="1100" b="1" dirty="0"/>
              <a:t>in work and </a:t>
            </a:r>
          </a:p>
          <a:p>
            <a:pPr algn="ctr"/>
            <a:r>
              <a:rPr lang="en-US" sz="1100" b="1" dirty="0"/>
              <a:t>80% of men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C488E4-22CF-2848-A548-56AE5440EE55}"/>
              </a:ext>
            </a:extLst>
          </p:cNvPr>
          <p:cNvSpPr/>
          <p:nvPr/>
        </p:nvSpPr>
        <p:spPr>
          <a:xfrm>
            <a:off x="6228767" y="865196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4C1F86-47C8-3B4E-A3BD-270212990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040" y="1245397"/>
            <a:ext cx="1033594" cy="9448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EEF80-1974-6743-BBF5-CD4944B57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09E5-1EEA-B841-AB47-5B7CFC35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00" y="170221"/>
            <a:ext cx="4006961" cy="316960"/>
          </a:xfrm>
        </p:spPr>
        <p:txBody>
          <a:bodyPr/>
          <a:lstStyle/>
          <a:p>
            <a:r>
              <a:rPr lang="en-US" sz="1600" dirty="0"/>
              <a:t> The changing world of work in the UK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45E0C-56BE-174B-A4A2-AB9FA55CF9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649907"/>
            <a:ext cx="4006961" cy="4159653"/>
          </a:xfrm>
        </p:spPr>
        <p:txBody>
          <a:bodyPr/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The introduction of personal </a:t>
            </a:r>
            <a:r>
              <a:rPr lang="en-GB" sz="1400" b="1" dirty="0"/>
              <a:t>computers</a:t>
            </a:r>
            <a:r>
              <a:rPr lang="en-GB" sz="1400" dirty="0"/>
              <a:t>, </a:t>
            </a:r>
            <a:r>
              <a:rPr lang="en-GB" sz="1400" b="1" dirty="0"/>
              <a:t>email </a:t>
            </a:r>
            <a:r>
              <a:rPr lang="en-GB" sz="1400" dirty="0"/>
              <a:t>and the </a:t>
            </a:r>
            <a:r>
              <a:rPr lang="en-GB" sz="1400" b="1" dirty="0"/>
              <a:t>internet.</a:t>
            </a:r>
            <a:endParaRPr lang="en-GB" sz="14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A rise in</a:t>
            </a:r>
            <a:r>
              <a:rPr lang="en-GB" sz="1400" b="1" dirty="0"/>
              <a:t> flexible working</a:t>
            </a:r>
            <a:r>
              <a:rPr lang="en-GB" sz="1400" dirty="0"/>
              <a:t>: zero-hours contracts, working from home, freelancing, the ‘gig economy’, maternity/paternity leave.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The introduction of the Equal Pay Act</a:t>
            </a:r>
            <a:r>
              <a:rPr lang="en-GB" sz="1400" b="1" dirty="0"/>
              <a:t> </a:t>
            </a:r>
            <a:r>
              <a:rPr lang="en-GB" sz="1400" dirty="0"/>
              <a:t>in 1970.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A shift from </a:t>
            </a:r>
            <a:r>
              <a:rPr lang="en-GB" sz="1400" b="1" dirty="0"/>
              <a:t>manufacturing to a service-based economy</a:t>
            </a:r>
            <a:r>
              <a:rPr lang="en-GB" sz="1400" dirty="0"/>
              <a:t>. The % of workers in the service sector rose from 33% in 1841 to 80% in 2011.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GB" sz="1400" dirty="0"/>
              <a:t>A </a:t>
            </a:r>
            <a:r>
              <a:rPr lang="en-GB" sz="1400" b="1" dirty="0"/>
              <a:t>decline in some job areas</a:t>
            </a:r>
            <a:r>
              <a:rPr lang="en-GB" sz="1400" dirty="0"/>
              <a:t> - areas such as coal mining (1.19 million jobs in 1920 vs. 1000 jobs in 2017).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FD5D11-908A-8045-9BA4-88F964D8D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81" y="0"/>
            <a:ext cx="2522592" cy="1681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966CD4-4C8F-3C42-A1C9-B485481EF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9" b="4050"/>
          <a:stretch/>
        </p:blipFill>
        <p:spPr>
          <a:xfrm>
            <a:off x="4571479" y="1681729"/>
            <a:ext cx="2046609" cy="18747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23A7A-C931-B948-8578-FD81BF0237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91" y="0"/>
            <a:ext cx="2522594" cy="16817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DFC1C5-CABC-BF4A-B934-C7F4CA482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90" y="1681730"/>
            <a:ext cx="2522595" cy="16817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7AF2A1-89DA-FA4A-9A53-F64DBEF9A8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"/>
          <a:stretch/>
        </p:blipFill>
        <p:spPr>
          <a:xfrm>
            <a:off x="6618090" y="3363459"/>
            <a:ext cx="2522596" cy="17800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811A5-2B96-804B-A0A8-4091B31C3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r="10882"/>
          <a:stretch/>
        </p:blipFill>
        <p:spPr>
          <a:xfrm>
            <a:off x="4572000" y="3358752"/>
            <a:ext cx="2040673" cy="17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26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EEBB7-65EE-4242-BCC2-9B99D48DB2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9757" y="491708"/>
            <a:ext cx="2953731" cy="316711"/>
          </a:xfrm>
        </p:spPr>
        <p:txBody>
          <a:bodyPr/>
          <a:lstStyle/>
          <a:p>
            <a:r>
              <a:rPr lang="en-US" sz="3200" b="1" dirty="0"/>
              <a:t>Q. What jobs do you think will be most in demand by 2030 and why?</a:t>
            </a:r>
          </a:p>
          <a:p>
            <a:endParaRPr lang="en-US" dirty="0"/>
          </a:p>
        </p:txBody>
      </p:sp>
      <p:pic>
        <p:nvPicPr>
          <p:cNvPr id="12" name="Picture 8" descr="people working inside white and black room">
            <a:extLst>
              <a:ext uri="{FF2B5EF4-FFF2-40B4-BE49-F238E27FC236}">
                <a16:creationId xmlns:a16="http://schemas.microsoft.com/office/drawing/2014/main" id="{676D0679-1061-4740-8767-43C4C5F36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16009" b="16321"/>
          <a:stretch/>
        </p:blipFill>
        <p:spPr bwMode="auto">
          <a:xfrm>
            <a:off x="3116900" y="1535102"/>
            <a:ext cx="2376367" cy="15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00B63-8DFF-4440-8538-D032C6DF45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r="14877"/>
          <a:stretch/>
        </p:blipFill>
        <p:spPr>
          <a:xfrm>
            <a:off x="2129" y="3114571"/>
            <a:ext cx="1593175" cy="1589478"/>
          </a:xfrm>
          <a:prstGeom prst="rect">
            <a:avLst/>
          </a:prstGeom>
        </p:spPr>
      </p:pic>
      <p:pic>
        <p:nvPicPr>
          <p:cNvPr id="14" name="Picture 10" descr="https://images.unsplash.com/photo-1537900800837-0ae9ef5a63a7?ixlib=rb-0.3.5&amp;ixid=eyJhcHBfaWQiOjEyMDd9&amp;s=de1bbbeb54b9a6962c314f288e016e9b&amp;dpr=1&amp;auto=format&amp;fit=crop&amp;w=1000&amp;q=80&amp;cs=tinysrgb">
            <a:extLst>
              <a:ext uri="{FF2B5EF4-FFF2-40B4-BE49-F238E27FC236}">
                <a16:creationId xmlns:a16="http://schemas.microsoft.com/office/drawing/2014/main" id="{1B96D450-B4CA-7D49-B634-6EFA68FF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4"/>
          <a:stretch/>
        </p:blipFill>
        <p:spPr bwMode="auto">
          <a:xfrm flipH="1">
            <a:off x="1566865" y="0"/>
            <a:ext cx="1630829" cy="15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5EF2E987-9A3C-EA42-8C40-CB749279BC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8"/>
          <a:stretch/>
        </p:blipFill>
        <p:spPr>
          <a:xfrm>
            <a:off x="1" y="2"/>
            <a:ext cx="1572380" cy="1561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AD5A6D-D1CB-A647-B5C0-9941418BDC6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0"/>
          <a:stretch/>
        </p:blipFill>
        <p:spPr>
          <a:xfrm>
            <a:off x="1575566" y="1522272"/>
            <a:ext cx="1604634" cy="1601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7A88DD-6577-C241-BCA9-B9C991AF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6"/>
          <a:stretch/>
        </p:blipFill>
        <p:spPr>
          <a:xfrm>
            <a:off x="1798" y="1558163"/>
            <a:ext cx="1572380" cy="1550743"/>
          </a:xfrm>
          <a:prstGeom prst="rect">
            <a:avLst/>
          </a:prstGeom>
        </p:spPr>
      </p:pic>
      <p:pic>
        <p:nvPicPr>
          <p:cNvPr id="18" name="Picture 2" descr="Man Standing on Stainless Steel Filamend">
            <a:extLst>
              <a:ext uri="{FF2B5EF4-FFF2-40B4-BE49-F238E27FC236}">
                <a16:creationId xmlns:a16="http://schemas.microsoft.com/office/drawing/2014/main" id="{059EEB70-452D-E24B-91F2-141FF2C3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13" y="-12098"/>
            <a:ext cx="2332753" cy="15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an standing beside train rail">
            <a:extLst>
              <a:ext uri="{FF2B5EF4-FFF2-40B4-BE49-F238E27FC236}">
                <a16:creationId xmlns:a16="http://schemas.microsoft.com/office/drawing/2014/main" id="{0E2ADD8D-A2A3-714E-800B-500EB2470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/>
          <a:stretch/>
        </p:blipFill>
        <p:spPr bwMode="auto">
          <a:xfrm>
            <a:off x="3098528" y="3107983"/>
            <a:ext cx="2394408" cy="159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2DBEA6-FAE6-E742-BA4A-AAA75E5E39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24529"/>
          <a:stretch/>
        </p:blipFill>
        <p:spPr>
          <a:xfrm>
            <a:off x="1568727" y="3115021"/>
            <a:ext cx="1600114" cy="15890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18A4F-AA26-214C-94B7-35C1E8554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7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AA296-43B4-8F46-A4D0-E5E7CCCA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1BA03-238D-364B-93D7-ECD2E600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The world of work has changed considerably over time.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The pace and extent of that change has increased over the past 50 years.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Great grandparents / grandparents and parents have had to respond to such changes.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/>
              <a:t>The pace and extent of the changes in the world of work will continue to increase in the future and people will have to respond and adapt.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75278-CA12-D94B-8AD6-24EC02814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4571242" y="0"/>
            <a:ext cx="4572757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B60E-4EB6-124F-B2DF-ED09EB588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3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1BA03-238D-364B-93D7-ECD2E6007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046" y="320508"/>
            <a:ext cx="4006961" cy="3781503"/>
          </a:xfrm>
        </p:spPr>
        <p:txBody>
          <a:bodyPr/>
          <a:lstStyle/>
          <a:p>
            <a:r>
              <a:rPr lang="en-GB" dirty="0"/>
              <a:t>In 2017, Nesta and Pearson published the Future of Skills report which: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Maps out how employment is likely to change in the future.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Explores the implications this has for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Anticipates a number of new occupations.</a:t>
            </a:r>
          </a:p>
          <a:p>
            <a:endParaRPr lang="en-GB" dirty="0"/>
          </a:p>
          <a:p>
            <a:r>
              <a:rPr lang="en-GB" sz="2000" b="1" dirty="0"/>
              <a:t>Can you predict what it says? 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75278-CA12-D94B-8AD6-24EC02814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8" y="0"/>
            <a:ext cx="3630705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B3A57-4FA6-AF4F-AA73-F962E1904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CF31C5-0DA4-9743-AB7E-AA44E3BEDF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F4E9156A-2CFC-F349-A967-F02331743C4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0962F45A-4396-B34C-863F-77B8C5DC795F}"/>
    </a:ext>
  </a:extLst>
</a:theme>
</file>

<file path=ppt/theme/theme3.xml><?xml version="1.0" encoding="utf-8"?>
<a:theme xmlns:a="http://schemas.openxmlformats.org/drawingml/2006/main" name="Navigation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4FB6BBA5-3160-FE43-8F79-A36BE8F55CC3}"/>
    </a:ext>
  </a:extLst>
</a:theme>
</file>

<file path=ppt/theme/theme4.xml><?xml version="1.0" encoding="utf-8"?>
<a:theme xmlns:a="http://schemas.openxmlformats.org/drawingml/2006/main" name="Text and bullet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B1CFC5FC-F807-9D4B-96CB-1B28FADCDBC6}"/>
    </a:ext>
  </a:extLst>
</a:theme>
</file>

<file path=ppt/theme/theme5.xml><?xml version="1.0" encoding="utf-8"?>
<a:theme xmlns:a="http://schemas.openxmlformats.org/drawingml/2006/main" name="Image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043F1FD9-24DE-A245-B4D7-80AED78F3BE3}"/>
    </a:ext>
  </a:extLst>
</a:theme>
</file>

<file path=ppt/theme/theme6.xml><?xml version="1.0" encoding="utf-8"?>
<a:theme xmlns:a="http://schemas.openxmlformats.org/drawingml/2006/main" name="Divider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50A70E7F-0E26-7D4D-A5D6-B6753BF09015}"/>
    </a:ext>
  </a:extLst>
</a:theme>
</file>

<file path=ppt/theme/theme7.xml><?xml version="1.0" encoding="utf-8"?>
<a:theme xmlns:a="http://schemas.openxmlformats.org/drawingml/2006/main" name="Tables, Charts + SmartArt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9E0AE66C-0978-194F-BB79-42F7C88530E3}"/>
    </a:ext>
  </a:extLst>
</a:theme>
</file>

<file path=ppt/theme/theme8.xml><?xml version="1.0" encoding="utf-8"?>
<a:theme xmlns:a="http://schemas.openxmlformats.org/drawingml/2006/main" name="Video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3010B5C8-CC85-0347-A9C2-18432776BE7E}"/>
    </a:ext>
  </a:extLst>
</a:theme>
</file>

<file path=ppt/theme/theme9.xml><?xml version="1.0" encoding="utf-8"?>
<a:theme xmlns:a="http://schemas.openxmlformats.org/drawingml/2006/main" name="End Slides">
  <a:themeElements>
    <a:clrScheme name="Nesta Colour Palette">
      <a:dk1>
        <a:srgbClr val="000000"/>
      </a:dk1>
      <a:lt1>
        <a:sysClr val="window" lastClr="FFFFFF"/>
      </a:lt1>
      <a:dk2>
        <a:srgbClr val="595959"/>
      </a:dk2>
      <a:lt2>
        <a:srgbClr val="BFBFBF"/>
      </a:lt2>
      <a:accent1>
        <a:srgbClr val="FFB819"/>
      </a:accent1>
      <a:accent2>
        <a:srgbClr val="FF0041"/>
      </a:accent2>
      <a:accent3>
        <a:srgbClr val="FF5A00"/>
      </a:accent3>
      <a:accent4>
        <a:srgbClr val="9B00C3"/>
      </a:accent4>
      <a:accent5>
        <a:srgbClr val="A59482"/>
      </a:accent5>
      <a:accent6>
        <a:srgbClr val="000000"/>
      </a:accent6>
      <a:hlink>
        <a:srgbClr val="A59482"/>
      </a:hlink>
      <a:folHlink>
        <a:srgbClr val="A5948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Guidelines 16-9" id="{B973BBBB-529B-8543-B042-D0124FCDF77B}" vid="{BB3D5F7C-305E-9D42-B932-E33B345EAC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1363</TotalTime>
  <Words>1448</Words>
  <Application>Microsoft Office PowerPoint</Application>
  <PresentationFormat>On-screen Show (16:9)</PresentationFormat>
  <Paragraphs>222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Century Gothic</vt:lpstr>
      <vt:lpstr>Title Slides</vt:lpstr>
      <vt:lpstr>Contents</vt:lpstr>
      <vt:lpstr>Navigation</vt:lpstr>
      <vt:lpstr>Text and bullets</vt:lpstr>
      <vt:lpstr>Image</vt:lpstr>
      <vt:lpstr>Dividers</vt:lpstr>
      <vt:lpstr>Tables, Charts + SmartArt</vt:lpstr>
      <vt:lpstr>Video</vt:lpstr>
      <vt:lpstr>End Slides</vt:lpstr>
      <vt:lpstr>The Future of Work </vt:lpstr>
      <vt:lpstr>Learning Objectives</vt:lpstr>
      <vt:lpstr>PowerPoint Presentation</vt:lpstr>
      <vt:lpstr>PowerPoint Presentation</vt:lpstr>
      <vt:lpstr>PowerPoint Presentation</vt:lpstr>
      <vt:lpstr> The changing world of work in the UK </vt:lpstr>
      <vt:lpstr>PowerPoint Presentation</vt:lpstr>
      <vt:lpstr>Plenary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QUESTION 6</vt:lpstr>
      <vt:lpstr>PowerPoint Presentation</vt:lpstr>
      <vt:lpstr>PowerPoint Presentation</vt:lpstr>
      <vt:lpstr>PowerPoint Presentation</vt:lpstr>
      <vt:lpstr>ACTIVITY 1 Plenary</vt:lpstr>
      <vt:lpstr>PowerPoint Presentation</vt:lpstr>
      <vt:lpstr>PowerPoint Presentation</vt:lpstr>
      <vt:lpstr>ACTIVITY 2</vt:lpstr>
      <vt:lpstr>PowerPoint Presentation</vt:lpstr>
      <vt:lpstr>PowerPoint Presentation</vt:lpstr>
      <vt:lpstr>Meeting the Challenge of the Future World of 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Skills</dc:title>
  <dc:creator>Paul Speirs</dc:creator>
  <cp:lastModifiedBy>Emma Sutherland</cp:lastModifiedBy>
  <cp:revision>104</cp:revision>
  <cp:lastPrinted>2018-09-20T14:43:07Z</cp:lastPrinted>
  <dcterms:created xsi:type="dcterms:W3CDTF">2018-09-13T12:10:50Z</dcterms:created>
  <dcterms:modified xsi:type="dcterms:W3CDTF">2018-12-19T10:51:03Z</dcterms:modified>
</cp:coreProperties>
</file>